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2"/>
  </p:notesMasterIdLst>
  <p:handoutMasterIdLst>
    <p:handoutMasterId r:id="rId183"/>
  </p:handoutMasterIdLst>
  <p:sldIdLst>
    <p:sldId id="744" r:id="rId2"/>
    <p:sldId id="745" r:id="rId3"/>
    <p:sldId id="746" r:id="rId4"/>
    <p:sldId id="747" r:id="rId5"/>
    <p:sldId id="748" r:id="rId6"/>
    <p:sldId id="749" r:id="rId7"/>
    <p:sldId id="750" r:id="rId8"/>
    <p:sldId id="751" r:id="rId9"/>
    <p:sldId id="752" r:id="rId10"/>
    <p:sldId id="753" r:id="rId11"/>
    <p:sldId id="754" r:id="rId12"/>
    <p:sldId id="755" r:id="rId13"/>
    <p:sldId id="756" r:id="rId14"/>
    <p:sldId id="757" r:id="rId15"/>
    <p:sldId id="758" r:id="rId16"/>
    <p:sldId id="759" r:id="rId17"/>
    <p:sldId id="760" r:id="rId18"/>
    <p:sldId id="761" r:id="rId19"/>
    <p:sldId id="762" r:id="rId20"/>
    <p:sldId id="763" r:id="rId21"/>
    <p:sldId id="764" r:id="rId22"/>
    <p:sldId id="765" r:id="rId23"/>
    <p:sldId id="766" r:id="rId24"/>
    <p:sldId id="768" r:id="rId25"/>
    <p:sldId id="767" r:id="rId26"/>
    <p:sldId id="769" r:id="rId27"/>
    <p:sldId id="770" r:id="rId28"/>
    <p:sldId id="771" r:id="rId29"/>
    <p:sldId id="772" r:id="rId30"/>
    <p:sldId id="773" r:id="rId31"/>
    <p:sldId id="873" r:id="rId32"/>
    <p:sldId id="782" r:id="rId33"/>
    <p:sldId id="774" r:id="rId34"/>
    <p:sldId id="775" r:id="rId35"/>
    <p:sldId id="776" r:id="rId36"/>
    <p:sldId id="777" r:id="rId37"/>
    <p:sldId id="778" r:id="rId38"/>
    <p:sldId id="779" r:id="rId39"/>
    <p:sldId id="780" r:id="rId40"/>
    <p:sldId id="781" r:id="rId41"/>
    <p:sldId id="783" r:id="rId42"/>
    <p:sldId id="784" r:id="rId43"/>
    <p:sldId id="785" r:id="rId44"/>
    <p:sldId id="786" r:id="rId45"/>
    <p:sldId id="787" r:id="rId46"/>
    <p:sldId id="788" r:id="rId47"/>
    <p:sldId id="789" r:id="rId48"/>
    <p:sldId id="790" r:id="rId49"/>
    <p:sldId id="791" r:id="rId50"/>
    <p:sldId id="798" r:id="rId51"/>
    <p:sldId id="799" r:id="rId52"/>
    <p:sldId id="800" r:id="rId53"/>
    <p:sldId id="801" r:id="rId54"/>
    <p:sldId id="802" r:id="rId55"/>
    <p:sldId id="803" r:id="rId56"/>
    <p:sldId id="804" r:id="rId57"/>
    <p:sldId id="805" r:id="rId58"/>
    <p:sldId id="806" r:id="rId59"/>
    <p:sldId id="807" r:id="rId60"/>
    <p:sldId id="808" r:id="rId61"/>
    <p:sldId id="809" r:id="rId62"/>
    <p:sldId id="810" r:id="rId63"/>
    <p:sldId id="811" r:id="rId64"/>
    <p:sldId id="812" r:id="rId65"/>
    <p:sldId id="813" r:id="rId66"/>
    <p:sldId id="814" r:id="rId67"/>
    <p:sldId id="815" r:id="rId68"/>
    <p:sldId id="816" r:id="rId69"/>
    <p:sldId id="817" r:id="rId70"/>
    <p:sldId id="897" r:id="rId71"/>
    <p:sldId id="792" r:id="rId72"/>
    <p:sldId id="793" r:id="rId73"/>
    <p:sldId id="794" r:id="rId74"/>
    <p:sldId id="795" r:id="rId75"/>
    <p:sldId id="796" r:id="rId76"/>
    <p:sldId id="797" r:id="rId77"/>
    <p:sldId id="874" r:id="rId78"/>
    <p:sldId id="511" r:id="rId79"/>
    <p:sldId id="512" r:id="rId80"/>
    <p:sldId id="510" r:id="rId81"/>
    <p:sldId id="900" r:id="rId82"/>
    <p:sldId id="818" r:id="rId83"/>
    <p:sldId id="819" r:id="rId84"/>
    <p:sldId id="820" r:id="rId85"/>
    <p:sldId id="821" r:id="rId86"/>
    <p:sldId id="822" r:id="rId87"/>
    <p:sldId id="823" r:id="rId88"/>
    <p:sldId id="824" r:id="rId89"/>
    <p:sldId id="825" r:id="rId90"/>
    <p:sldId id="826" r:id="rId91"/>
    <p:sldId id="827" r:id="rId92"/>
    <p:sldId id="828" r:id="rId93"/>
    <p:sldId id="544" r:id="rId94"/>
    <p:sldId id="829" r:id="rId95"/>
    <p:sldId id="887" r:id="rId96"/>
    <p:sldId id="830" r:id="rId97"/>
    <p:sldId id="888" r:id="rId98"/>
    <p:sldId id="889" r:id="rId99"/>
    <p:sldId id="890" r:id="rId100"/>
    <p:sldId id="902" r:id="rId101"/>
    <p:sldId id="832" r:id="rId102"/>
    <p:sldId id="833" r:id="rId103"/>
    <p:sldId id="834" r:id="rId104"/>
    <p:sldId id="835" r:id="rId105"/>
    <p:sldId id="836" r:id="rId106"/>
    <p:sldId id="837" r:id="rId107"/>
    <p:sldId id="838" r:id="rId108"/>
    <p:sldId id="839" r:id="rId109"/>
    <p:sldId id="840" r:id="rId110"/>
    <p:sldId id="841" r:id="rId111"/>
    <p:sldId id="842" r:id="rId112"/>
    <p:sldId id="843" r:id="rId113"/>
    <p:sldId id="844" r:id="rId114"/>
    <p:sldId id="845" r:id="rId115"/>
    <p:sldId id="846" r:id="rId116"/>
    <p:sldId id="908" r:id="rId117"/>
    <p:sldId id="901" r:id="rId118"/>
    <p:sldId id="847" r:id="rId119"/>
    <p:sldId id="848" r:id="rId120"/>
    <p:sldId id="849" r:id="rId121"/>
    <p:sldId id="850" r:id="rId122"/>
    <p:sldId id="851" r:id="rId123"/>
    <p:sldId id="852" r:id="rId124"/>
    <p:sldId id="904" r:id="rId125"/>
    <p:sldId id="831" r:id="rId126"/>
    <p:sldId id="853" r:id="rId127"/>
    <p:sldId id="854" r:id="rId128"/>
    <p:sldId id="855" r:id="rId129"/>
    <p:sldId id="856" r:id="rId130"/>
    <p:sldId id="857" r:id="rId131"/>
    <p:sldId id="858" r:id="rId132"/>
    <p:sldId id="859" r:id="rId133"/>
    <p:sldId id="860" r:id="rId134"/>
    <p:sldId id="861" r:id="rId135"/>
    <p:sldId id="862" r:id="rId136"/>
    <p:sldId id="863" r:id="rId137"/>
    <p:sldId id="880" r:id="rId138"/>
    <p:sldId id="883" r:id="rId139"/>
    <p:sldId id="905" r:id="rId140"/>
    <p:sldId id="906" r:id="rId141"/>
    <p:sldId id="907" r:id="rId142"/>
    <p:sldId id="864" r:id="rId143"/>
    <p:sldId id="865" r:id="rId144"/>
    <p:sldId id="866" r:id="rId145"/>
    <p:sldId id="867" r:id="rId146"/>
    <p:sldId id="868" r:id="rId147"/>
    <p:sldId id="869" r:id="rId148"/>
    <p:sldId id="870" r:id="rId149"/>
    <p:sldId id="871" r:id="rId150"/>
    <p:sldId id="567" r:id="rId151"/>
    <p:sldId id="875" r:id="rId152"/>
    <p:sldId id="876" r:id="rId153"/>
    <p:sldId id="568" r:id="rId154"/>
    <p:sldId id="626" r:id="rId155"/>
    <p:sldId id="627" r:id="rId156"/>
    <p:sldId id="628" r:id="rId157"/>
    <p:sldId id="629" r:id="rId158"/>
    <p:sldId id="630" r:id="rId159"/>
    <p:sldId id="631" r:id="rId160"/>
    <p:sldId id="632" r:id="rId161"/>
    <p:sldId id="588" r:id="rId162"/>
    <p:sldId id="742" r:id="rId163"/>
    <p:sldId id="739" r:id="rId164"/>
    <p:sldId id="741" r:id="rId165"/>
    <p:sldId id="740" r:id="rId166"/>
    <p:sldId id="570" r:id="rId167"/>
    <p:sldId id="695" r:id="rId168"/>
    <p:sldId id="572" r:id="rId169"/>
    <p:sldId id="573" r:id="rId170"/>
    <p:sldId id="723" r:id="rId171"/>
    <p:sldId id="575" r:id="rId172"/>
    <p:sldId id="576" r:id="rId173"/>
    <p:sldId id="578" r:id="rId174"/>
    <p:sldId id="577" r:id="rId175"/>
    <p:sldId id="702" r:id="rId176"/>
    <p:sldId id="580" r:id="rId177"/>
    <p:sldId id="586" r:id="rId178"/>
    <p:sldId id="581" r:id="rId179"/>
    <p:sldId id="582" r:id="rId180"/>
    <p:sldId id="593" r:id="rId181"/>
  </p:sldIdLst>
  <p:sldSz cx="24384000" cy="13716000"/>
  <p:notesSz cx="6858000" cy="9144000"/>
  <p:defaultTextStyle>
    <a:lvl1pPr>
      <a:defRPr sz="3600">
        <a:latin typeface="Calibri"/>
        <a:ea typeface="Calibri"/>
        <a:cs typeface="Calibri"/>
        <a:sym typeface="Calibri"/>
      </a:defRPr>
    </a:lvl1pPr>
    <a:lvl2pPr indent="457200">
      <a:defRPr sz="3600">
        <a:latin typeface="Calibri"/>
        <a:ea typeface="Calibri"/>
        <a:cs typeface="Calibri"/>
        <a:sym typeface="Calibri"/>
      </a:defRPr>
    </a:lvl2pPr>
    <a:lvl3pPr indent="914400">
      <a:defRPr sz="3600">
        <a:latin typeface="Calibri"/>
        <a:ea typeface="Calibri"/>
        <a:cs typeface="Calibri"/>
        <a:sym typeface="Calibri"/>
      </a:defRPr>
    </a:lvl3pPr>
    <a:lvl4pPr indent="1371600">
      <a:defRPr sz="3600">
        <a:latin typeface="Calibri"/>
        <a:ea typeface="Calibri"/>
        <a:cs typeface="Calibri"/>
        <a:sym typeface="Calibri"/>
      </a:defRPr>
    </a:lvl4pPr>
    <a:lvl5pPr indent="1828800">
      <a:defRPr sz="3600">
        <a:latin typeface="Calibri"/>
        <a:ea typeface="Calibri"/>
        <a:cs typeface="Calibri"/>
        <a:sym typeface="Calibri"/>
      </a:defRPr>
    </a:lvl5pPr>
    <a:lvl6pPr indent="2286000">
      <a:defRPr sz="3600">
        <a:latin typeface="Calibri"/>
        <a:ea typeface="Calibri"/>
        <a:cs typeface="Calibri"/>
        <a:sym typeface="Calibri"/>
      </a:defRPr>
    </a:lvl6pPr>
    <a:lvl7pPr indent="2743200">
      <a:defRPr sz="3600">
        <a:latin typeface="Calibri"/>
        <a:ea typeface="Calibri"/>
        <a:cs typeface="Calibri"/>
        <a:sym typeface="Calibri"/>
      </a:defRPr>
    </a:lvl7pPr>
    <a:lvl8pPr indent="3200400">
      <a:defRPr sz="3600">
        <a:latin typeface="Calibri"/>
        <a:ea typeface="Calibri"/>
        <a:cs typeface="Calibri"/>
        <a:sym typeface="Calibri"/>
      </a:defRPr>
    </a:lvl8pPr>
    <a:lvl9pPr indent="3657600">
      <a:defRPr sz="3600"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2736" userDrawn="1">
          <p15:clr>
            <a:srgbClr val="A4A3A4"/>
          </p15:clr>
        </p15:guide>
        <p15:guide id="3" pos="624" userDrawn="1">
          <p15:clr>
            <a:srgbClr val="A4A3A4"/>
          </p15:clr>
        </p15:guide>
        <p15:guide id="4" orient="horz" pos="7440" userDrawn="1">
          <p15:clr>
            <a:srgbClr val="A4A3A4"/>
          </p15:clr>
        </p15:guide>
        <p15:guide id="5" orient="horz" pos="1200" userDrawn="1">
          <p15:clr>
            <a:srgbClr val="A4A3A4"/>
          </p15:clr>
        </p15:guide>
        <p15:guide id="6" orient="horz" pos="648" userDrawn="1">
          <p15:clr>
            <a:srgbClr val="A4A3A4"/>
          </p15:clr>
        </p15:guide>
        <p15:guide id="7" orient="horz" pos="3000" userDrawn="1">
          <p15:clr>
            <a:srgbClr val="A4A3A4"/>
          </p15:clr>
        </p15:guide>
        <p15:guide id="8" orient="horz" pos="3840" userDrawn="1">
          <p15:clr>
            <a:srgbClr val="A4A3A4"/>
          </p15:clr>
        </p15:guide>
        <p15:guide id="9" orient="horz" pos="4680" userDrawn="1">
          <p15:clr>
            <a:srgbClr val="A4A3A4"/>
          </p15:clr>
        </p15:guide>
        <p15:guide id="10" pos="7680" userDrawn="1">
          <p15:clr>
            <a:srgbClr val="A4A3A4"/>
          </p15:clr>
        </p15:guide>
        <p15:guide id="11" pos="7080" userDrawn="1">
          <p15:clr>
            <a:srgbClr val="A4A3A4"/>
          </p15:clr>
        </p15:guide>
        <p15:guide id="12" pos="1200" userDrawn="1">
          <p15:clr>
            <a:srgbClr val="A4A3A4"/>
          </p15:clr>
        </p15:guide>
        <p15:guide id="13" pos="14160" userDrawn="1">
          <p15:clr>
            <a:srgbClr val="A4A3A4"/>
          </p15:clr>
        </p15:guide>
        <p15:guide id="14" pos="6552" userDrawn="1">
          <p15:clr>
            <a:srgbClr val="A4A3A4"/>
          </p15:clr>
        </p15:guide>
        <p15:guide id="15" pos="8256" userDrawn="1">
          <p15:clr>
            <a:srgbClr val="A4A3A4"/>
          </p15:clr>
        </p15:guide>
        <p15:guide id="16" pos="8832" userDrawn="1">
          <p15:clr>
            <a:srgbClr val="A4A3A4"/>
          </p15:clr>
        </p15:guide>
        <p15:guide id="17" orient="horz" pos="1380">
          <p15:clr>
            <a:srgbClr val="A4A3A4"/>
          </p15:clr>
        </p15:guide>
        <p15:guide id="18" orient="horz" pos="4011">
          <p15:clr>
            <a:srgbClr val="A4A3A4"/>
          </p15:clr>
        </p15:guide>
        <p15:guide id="19" orient="horz" pos="2106">
          <p15:clr>
            <a:srgbClr val="A4A3A4"/>
          </p15:clr>
        </p15:guide>
        <p15:guide id="20" orient="horz" pos="3649">
          <p15:clr>
            <a:srgbClr val="A4A3A4"/>
          </p15:clr>
        </p15:guide>
        <p15:guide id="21" orient="horz" pos="3059">
          <p15:clr>
            <a:srgbClr val="A4A3A4"/>
          </p15:clr>
        </p15:guide>
        <p15:guide id="22" orient="horz" pos="7867">
          <p15:clr>
            <a:srgbClr val="A4A3A4"/>
          </p15:clr>
        </p15:guide>
        <p15:guide id="23" pos="14508">
          <p15:clr>
            <a:srgbClr val="A4A3A4"/>
          </p15:clr>
        </p15:guide>
        <p15:guide id="24" pos="7870">
          <p15:clr>
            <a:srgbClr val="A4A3A4"/>
          </p15:clr>
        </p15:guide>
        <p15:guide id="25" pos="719">
          <p15:clr>
            <a:srgbClr val="A4A3A4"/>
          </p15:clr>
        </p15:guide>
        <p15:guide id="26" pos="12104">
          <p15:clr>
            <a:srgbClr val="A4A3A4"/>
          </p15:clr>
        </p15:guide>
        <p15:guide id="27" orient="horz" pos="5320">
          <p15:clr>
            <a:srgbClr val="A4A3A4"/>
          </p15:clr>
        </p15:guide>
        <p15:guide id="28" orient="horz" pos="1289">
          <p15:clr>
            <a:srgbClr val="A4A3A4"/>
          </p15:clr>
        </p15:guide>
        <p15:guide id="29" orient="horz" pos="4193">
          <p15:clr>
            <a:srgbClr val="A4A3A4"/>
          </p15:clr>
        </p15:guide>
        <p15:guide id="30" orient="horz" pos="4771">
          <p15:clr>
            <a:srgbClr val="A4A3A4"/>
          </p15:clr>
        </p15:guide>
        <p15:guide id="31" orient="horz" pos="4725">
          <p15:clr>
            <a:srgbClr val="A4A3A4"/>
          </p15:clr>
        </p15:guide>
        <p15:guide id="32" pos="2192">
          <p15:clr>
            <a:srgbClr val="A4A3A4"/>
          </p15:clr>
        </p15:guide>
        <p15:guide id="33" pos="5886">
          <p15:clr>
            <a:srgbClr val="A4A3A4"/>
          </p15:clr>
        </p15:guide>
        <p15:guide id="34" pos="1291">
          <p15:clr>
            <a:srgbClr val="A4A3A4"/>
          </p15:clr>
        </p15:guide>
        <p15:guide id="35" pos="14296">
          <p15:clr>
            <a:srgbClr val="A4A3A4"/>
          </p15:clr>
        </p15:guide>
        <p15:guide id="36" pos="8469">
          <p15:clr>
            <a:srgbClr val="A4A3A4"/>
          </p15:clr>
        </p15:guide>
        <p15:guide id="37" pos="79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73B"/>
    <a:srgbClr val="FF4F26"/>
    <a:srgbClr val="58595B"/>
    <a:srgbClr val="58593E"/>
    <a:srgbClr val="F19411"/>
    <a:srgbClr val="DF9A3A"/>
    <a:srgbClr val="FEBC52"/>
    <a:srgbClr val="FCB04C"/>
    <a:srgbClr val="F7A238"/>
    <a:srgbClr val="DF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6"/>
    <p:restoredTop sz="94732"/>
  </p:normalViewPr>
  <p:slideViewPr>
    <p:cSldViewPr snapToObjects="1">
      <p:cViewPr>
        <p:scale>
          <a:sx n="66" d="100"/>
          <a:sy n="66" d="100"/>
        </p:scale>
        <p:origin x="-1496" y="-368"/>
      </p:cViewPr>
      <p:guideLst>
        <p:guide orient="horz" pos="2472"/>
        <p:guide pos="2736"/>
        <p:guide pos="624"/>
        <p:guide orient="horz" pos="7440"/>
        <p:guide orient="horz" pos="1200"/>
        <p:guide orient="horz" pos="648"/>
        <p:guide orient="horz" pos="3000"/>
        <p:guide orient="horz" pos="3840"/>
        <p:guide orient="horz" pos="4680"/>
        <p:guide pos="7680"/>
        <p:guide pos="7080"/>
        <p:guide pos="1200"/>
        <p:guide pos="14160"/>
        <p:guide pos="6552"/>
        <p:guide pos="8256"/>
        <p:guide pos="8832"/>
        <p:guide orient="horz" pos="1380"/>
        <p:guide orient="horz" pos="4011"/>
        <p:guide orient="horz" pos="2106"/>
        <p:guide orient="horz" pos="3649"/>
        <p:guide orient="horz" pos="3059"/>
        <p:guide orient="horz" pos="7867"/>
        <p:guide pos="14508"/>
        <p:guide pos="7870"/>
        <p:guide pos="719"/>
        <p:guide pos="12104"/>
        <p:guide orient="horz" pos="5320"/>
        <p:guide orient="horz" pos="1289"/>
        <p:guide orient="horz" pos="4193"/>
        <p:guide orient="horz" pos="4771"/>
        <p:guide orient="horz" pos="4725"/>
        <p:guide pos="2192"/>
        <p:guide pos="5886"/>
        <p:guide pos="1291"/>
        <p:guide pos="14296"/>
        <p:guide pos="8469"/>
        <p:guide pos="7961"/>
      </p:guideLst>
    </p:cSldViewPr>
  </p:slideViewPr>
  <p:outlineViewPr>
    <p:cViewPr>
      <p:scale>
        <a:sx n="33" d="100"/>
        <a:sy n="33" d="100"/>
      </p:scale>
      <p:origin x="0" y="-7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355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handoutMaster" Target="handoutMasters/handoutMaster1.xml"/><Relationship Id="rId184" Type="http://schemas.openxmlformats.org/officeDocument/2006/relationships/presProps" Target="presProps.xml"/><Relationship Id="rId185" Type="http://schemas.openxmlformats.org/officeDocument/2006/relationships/viewProps" Target="viewProps.xml"/><Relationship Id="rId186" Type="http://schemas.openxmlformats.org/officeDocument/2006/relationships/theme" Target="theme/theme1.xml"/><Relationship Id="rId187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F88BB-3FED-4FB0-9262-5B613A6C17B7}" type="datetimeFigureOut">
              <a:rPr lang="en-US" smtClean="0"/>
              <a:t>5/27/17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E687C-8202-4358-8D8C-C2C0FB79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6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5" name="Shape 9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237001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0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2675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7268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2753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9182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721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459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358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4881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66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15914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6796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8135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157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71867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2460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417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4383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910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7540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236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12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156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159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2327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816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577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2877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8240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9340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0500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9004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35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9988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6454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48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0862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76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164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48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48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790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1187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93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266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6209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495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67563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411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0300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9806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8492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0677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6036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0573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700825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08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2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03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60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28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78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65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51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63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78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838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81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48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09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362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33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22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1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88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80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92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62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3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49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656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137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38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609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006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38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65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500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89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933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4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763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617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931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92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16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832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915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378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010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330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639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077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81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688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7337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51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708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537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64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787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7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836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724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232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720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55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1238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522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3281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3097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18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8064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2404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2357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37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0581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1619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6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8045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646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5640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572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572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572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57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57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481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8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Full Cover -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0250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442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</p:sldLayoutIdLst>
  <p:transition spd="med"/>
  <p:timing>
    <p:tnLst>
      <p:par>
        <p:cTn id="1" dur="indefinite" restart="never" nodeType="tmRoot"/>
      </p:par>
    </p:tnLst>
  </p:timing>
  <p:txStyles>
    <p:titleStyle>
      <a:lvl1pPr>
        <a:lnSpc>
          <a:spcPct val="90000"/>
        </a:lnSpc>
        <a:defRPr sz="15000">
          <a:solidFill>
            <a:srgbClr val="FCB04C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1pPr>
      <a:lvl2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2pPr>
      <a:lvl3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3pPr>
      <a:lvl4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4pPr>
      <a:lvl5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5pPr>
      <a:lvl6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6pPr>
      <a:lvl7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7pPr>
      <a:lvl8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8pPr>
      <a:lvl9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9pPr>
    </p:titleStyle>
    <p:bodyStyle>
      <a:lvl1pPr marL="0" indent="0">
        <a:lnSpc>
          <a:spcPct val="90000"/>
        </a:lnSpc>
        <a:spcBef>
          <a:spcPts val="1000"/>
        </a:spcBef>
        <a:buSzPct val="100000"/>
        <a:buFont typeface="Arial"/>
        <a:buNone/>
        <a:defRPr sz="3000" b="0" i="0">
          <a:solidFill>
            <a:srgbClr val="535353"/>
          </a:solidFill>
          <a:latin typeface=""/>
          <a:ea typeface="Open Sans" pitchFamily="34" charset="0"/>
          <a:cs typeface="Open Sans" pitchFamily="34" charset="0"/>
          <a:sym typeface="Lora"/>
        </a:defRPr>
      </a:lvl1pPr>
      <a:lvl2pPr marL="457200" indent="0">
        <a:lnSpc>
          <a:spcPct val="90000"/>
        </a:lnSpc>
        <a:spcBef>
          <a:spcPts val="1000"/>
        </a:spcBef>
        <a:buSzPct val="100000"/>
        <a:buFont typeface="Arial"/>
        <a:buNone/>
        <a:defRPr sz="5600">
          <a:solidFill>
            <a:srgbClr val="535353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2pPr>
      <a:lvl3pPr marL="914400" indent="0">
        <a:lnSpc>
          <a:spcPct val="90000"/>
        </a:lnSpc>
        <a:spcBef>
          <a:spcPts val="1000"/>
        </a:spcBef>
        <a:buSzPct val="100000"/>
        <a:buFont typeface="Arial"/>
        <a:buNone/>
        <a:defRPr sz="5600">
          <a:solidFill>
            <a:srgbClr val="535353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3pPr>
      <a:lvl4pPr marL="1371600" indent="0">
        <a:lnSpc>
          <a:spcPct val="90000"/>
        </a:lnSpc>
        <a:spcBef>
          <a:spcPts val="1000"/>
        </a:spcBef>
        <a:buSzPct val="100000"/>
        <a:buFont typeface="Arial"/>
        <a:buNone/>
        <a:defRPr sz="5600">
          <a:solidFill>
            <a:srgbClr val="535353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4pPr>
      <a:lvl5pPr marL="1828800" indent="0">
        <a:lnSpc>
          <a:spcPct val="90000"/>
        </a:lnSpc>
        <a:spcBef>
          <a:spcPts val="1000"/>
        </a:spcBef>
        <a:buSzPct val="100000"/>
        <a:buFont typeface="Arial"/>
        <a:buNone/>
        <a:defRPr sz="5600">
          <a:solidFill>
            <a:srgbClr val="535353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5pPr>
      <a:lvl6pPr marL="29972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6pPr>
      <a:lvl7pPr marL="34544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7pPr>
      <a:lvl8pPr marL="39116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8pPr>
      <a:lvl9pPr marL="43688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9pPr>
    </p:bodyStyle>
    <p:otherStyle>
      <a:lvl1pPr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7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8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0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7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05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06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07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04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78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0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1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22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23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24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25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26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27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28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29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30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32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33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34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35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136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137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38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39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40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1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142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143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44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145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146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47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148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149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15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53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54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55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56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157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53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58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59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7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7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51308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84488" y="5671148"/>
            <a:ext cx="4756372" cy="307220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2000" dirty="0" smtClean="0">
                <a:solidFill>
                  <a:srgbClr val="DF9A3A"/>
                </a:solidFill>
                <a:latin typeface="Open Sans Light"/>
                <a:cs typeface="Open Sans Light"/>
              </a:rPr>
              <a:t>Pull:</a:t>
            </a:r>
            <a:endParaRPr lang="en-US" sz="12000" dirty="0">
              <a:solidFill>
                <a:srgbClr val="DF9A3A"/>
              </a:solidFill>
              <a:latin typeface="Open Sans Light"/>
              <a:cs typeface="Open Sans Ligh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10947" y="7680936"/>
            <a:ext cx="7613794" cy="2120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Creating Software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People</a:t>
            </a:r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Can’t Live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Without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7" name="Picture 6" descr="pull graph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90" y="3224727"/>
            <a:ext cx="13679926" cy="102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1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The 4th Dimension</a:t>
            </a:r>
          </a:p>
          <a:p>
            <a:pPr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of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Competition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forth dimension of qu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008" y="1961456"/>
            <a:ext cx="10729192" cy="107291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02768" y="4193704"/>
            <a:ext cx="8974037" cy="4320480"/>
          </a:xfrm>
          <a:prstGeom prst="rect">
            <a:avLst/>
          </a:prstGeom>
        </p:spPr>
        <p:txBody>
          <a:bodyPr vert="horz"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4800" dirty="0" err="1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Experience</a:t>
            </a:r>
            <a:r>
              <a:rPr lang="tr-TR" sz="4800" b="1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is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the differentiator with the most transformative and disruptive power.</a:t>
            </a:r>
          </a:p>
          <a:p>
            <a:pPr algn="l"/>
            <a:endParaRPr lang="en-US" sz="48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201739" y="7357524"/>
            <a:ext cx="8758014" cy="3604932"/>
          </a:xfrm>
          <a:prstGeom prst="rect">
            <a:avLst/>
          </a:prstGeom>
        </p:spPr>
        <p:txBody>
          <a:bodyPr vert="horz" lIns="0" tIns="0" rIns="182880" bIns="9144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717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Self_Determination_Theo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Self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Determination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Theory.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5705872"/>
            <a:ext cx="109902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Science of Intrinsic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Motivation.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52040" y="2105472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4"/>
                </a:solidFill>
                <a:latin typeface="Open Sans"/>
                <a:cs typeface="Open Sans"/>
              </a:rPr>
              <a:t>A</a:t>
            </a:r>
            <a:r>
              <a:rPr lang="de-DE" sz="4400" b="1" dirty="0">
                <a:solidFill>
                  <a:schemeClr val="accent4"/>
                </a:solidFill>
                <a:latin typeface="Open Sans"/>
                <a:cs typeface="Open Sans"/>
              </a:rPr>
              <a:t>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92400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 smtClean="0">
                <a:solidFill>
                  <a:schemeClr val="accent3"/>
                </a:solidFill>
                <a:latin typeface="Open Sans"/>
                <a:cs typeface="Open Sans"/>
              </a:rPr>
              <a:t>R</a:t>
            </a:r>
            <a:r>
              <a:rPr lang="de-DE" sz="4400" b="1" dirty="0" smtClean="0">
                <a:solidFill>
                  <a:schemeClr val="accent3"/>
                </a:solidFill>
                <a:latin typeface="Open Sans"/>
                <a:cs typeface="Open Sans"/>
              </a:rPr>
              <a:t>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5656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2"/>
                </a:solidFill>
                <a:latin typeface="Open Sans"/>
                <a:cs typeface="Open Sans"/>
              </a:rPr>
              <a:t>C</a:t>
            </a:r>
            <a:r>
              <a:rPr lang="de-DE" sz="4400" b="1" dirty="0">
                <a:solidFill>
                  <a:schemeClr val="accent2"/>
                </a:solidFill>
                <a:latin typeface="Open Sans"/>
                <a:cs typeface="Open Sans"/>
              </a:rPr>
              <a:t>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08224" y="7722096"/>
            <a:ext cx="396044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21,406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739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Relatedness.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99821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Emotional Intelligence in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Action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Connection to Purpose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ITX_Self_Determination_Theo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43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mpathy map NEW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Empathy Map.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How Your Customers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Feel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Matters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48784" y="5362816"/>
            <a:ext cx="2312273" cy="769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800" b="1" dirty="0">
                <a:solidFill>
                  <a:schemeClr val="bg1"/>
                </a:solidFill>
                <a:latin typeface="Open Sans"/>
                <a:cs typeface="Open Sans"/>
              </a:rPr>
              <a:t>SEE</a:t>
            </a:r>
            <a:endParaRPr kumimoji="0" lang="en-US" sz="3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27887" y="5355960"/>
            <a:ext cx="2312273" cy="769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800" b="1" dirty="0">
                <a:solidFill>
                  <a:schemeClr val="bg1"/>
                </a:solidFill>
                <a:latin typeface="Open Sans"/>
                <a:cs typeface="Open Sans"/>
              </a:rPr>
              <a:t>HEAR</a:t>
            </a:r>
            <a:endParaRPr kumimoji="0" lang="en-US" sz="3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28304" y="2311375"/>
            <a:ext cx="3960440" cy="769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800" b="1" dirty="0">
                <a:solidFill>
                  <a:schemeClr val="bg1"/>
                </a:solidFill>
                <a:latin typeface="Open Sans"/>
                <a:cs typeface="Open Sans"/>
              </a:rPr>
              <a:t>THINK &amp; FEEL</a:t>
            </a:r>
            <a:endParaRPr kumimoji="0" lang="en-US" sz="3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33719" y="10242376"/>
            <a:ext cx="2312273" cy="769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800" b="1" dirty="0">
                <a:solidFill>
                  <a:schemeClr val="bg1"/>
                </a:solidFill>
                <a:latin typeface="Open Sans"/>
                <a:cs typeface="Open Sans"/>
              </a:rPr>
              <a:t>PAIN</a:t>
            </a:r>
            <a:endParaRPr kumimoji="0" lang="en-US" sz="3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92647" y="10242376"/>
            <a:ext cx="2312273" cy="769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800" b="1" dirty="0">
                <a:solidFill>
                  <a:schemeClr val="bg1"/>
                </a:solidFill>
                <a:latin typeface="Open Sans"/>
                <a:cs typeface="Open Sans"/>
              </a:rPr>
              <a:t>GAIN</a:t>
            </a:r>
            <a:endParaRPr kumimoji="0" lang="en-US" sz="3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28304" y="8370168"/>
            <a:ext cx="3960440" cy="769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800" b="1" dirty="0">
                <a:solidFill>
                  <a:schemeClr val="bg1"/>
                </a:solidFill>
                <a:latin typeface="Open Sans"/>
                <a:cs typeface="Open Sans"/>
              </a:rPr>
              <a:t>SAY &amp; DO</a:t>
            </a:r>
            <a:endParaRPr kumimoji="0" lang="en-US" sz="3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2" name="Picture 1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0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0" dirty="0">
                <a:solidFill>
                  <a:schemeClr val="accent3"/>
                </a:solidFill>
                <a:latin typeface="Open Sans Light"/>
                <a:cs typeface="Open Sans Light"/>
              </a:rPr>
              <a:t>D.I.S.C.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Personalization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Matters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1" name="Picture 10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8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s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0" dirty="0">
                <a:solidFill>
                  <a:schemeClr val="accent3"/>
                </a:solidFill>
                <a:latin typeface="Open Sans Light"/>
                <a:cs typeface="Open Sans Light"/>
              </a:rPr>
              <a:t>D.I.S.C.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Drivers</a:t>
            </a: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689796" y="3885019"/>
            <a:ext cx="8567467" cy="321806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Snap Decisions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“Take The Hill” Leaders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Low Empathy</a:t>
            </a: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1" name="Picture 10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79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s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0" dirty="0">
                <a:solidFill>
                  <a:schemeClr val="accent3"/>
                </a:solidFill>
                <a:latin typeface="Open Sans Light"/>
                <a:cs typeface="Open Sans Light"/>
              </a:rPr>
              <a:t>D.I.S.C.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Influencers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689796" y="3885019"/>
            <a:ext cx="8567467" cy="260031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Gut Decisions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Visionary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Distracted</a:t>
            </a: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1" name="Picture 10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88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c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0" dirty="0">
                <a:solidFill>
                  <a:schemeClr val="accent3"/>
                </a:solidFill>
                <a:latin typeface="Open Sans Light"/>
                <a:cs typeface="Open Sans Light"/>
              </a:rPr>
              <a:t>D.I.S.C.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err="1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Supportives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689796" y="3885019"/>
            <a:ext cx="8567467" cy="260031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Decisions by Committee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Consensus Leaders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Slow and Steady</a:t>
            </a: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1" name="Picture 10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41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0" dirty="0">
                <a:solidFill>
                  <a:schemeClr val="accent3"/>
                </a:solidFill>
                <a:latin typeface="Open Sans Light"/>
                <a:cs typeface="Open Sans Light"/>
              </a:rPr>
              <a:t>D.I.S.C.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err="1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Compliants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689796" y="3885019"/>
            <a:ext cx="8567467" cy="260031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Decisions by Data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Logical 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Analytical</a:t>
            </a: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1" name="Picture 10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8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ow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Maslow.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76261" y="2668453"/>
            <a:ext cx="9431563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Hierarchy of Needs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84488" y="4049688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400" b="1" dirty="0">
                <a:solidFill>
                  <a:schemeClr val="accent1"/>
                </a:solidFill>
                <a:latin typeface="Open Sans"/>
                <a:cs typeface="Open Sans"/>
              </a:rPr>
              <a:t>SELF ACTUALIZATION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84488" y="5185336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accent3"/>
                </a:solidFill>
                <a:latin typeface="Open Sans"/>
                <a:cs typeface="Open Sans"/>
              </a:rPr>
              <a:t>ESTEEM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84488" y="6375553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rgbClr val="DF673B"/>
                </a:solidFill>
                <a:latin typeface="Open Sans"/>
                <a:cs typeface="Open Sans"/>
              </a:rPr>
              <a:t>BELONGING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84488" y="7506072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chemeClr val="accent2"/>
                </a:solidFill>
                <a:latin typeface="Open Sans"/>
                <a:cs typeface="Open Sans"/>
              </a:rPr>
              <a:t>SAFETY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84488" y="8658200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4400" b="1" dirty="0">
                <a:solidFill>
                  <a:schemeClr val="accent4"/>
                </a:solidFill>
                <a:latin typeface="Open Sans"/>
                <a:cs typeface="Open Sans"/>
              </a:rPr>
              <a:t>PHYSIOLOGICAL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6" name="Picture 15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0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ow-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Physiological.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can function”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can access”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584488" y="4049688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SELF ACTUALIZATION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84488" y="5185336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ESTEEM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84488" y="6375553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BELONGING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84488" y="7506072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SAFETY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84488" y="8658200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4400" b="1" dirty="0">
                <a:solidFill>
                  <a:schemeClr val="accent4"/>
                </a:solidFill>
                <a:latin typeface="Open Sans"/>
                <a:cs typeface="Open Sans"/>
              </a:rPr>
              <a:t>PHYSIOLOGICAL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6" name="Picture 15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79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ap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70" y="3472663"/>
            <a:ext cx="6231152" cy="6317392"/>
          </a:xfrm>
          <a:prstGeom prst="rect">
            <a:avLst/>
          </a:prstGeom>
        </p:spPr>
      </p:pic>
      <p:pic>
        <p:nvPicPr>
          <p:cNvPr id="2" name="Picture 1" descr="logo starbuck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114" y="4625754"/>
            <a:ext cx="5397894" cy="547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6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slow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30760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Safety.</a:t>
            </a:r>
            <a:endParaRPr lang="en-US" sz="96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2681536"/>
            <a:ext cx="8567467" cy="568863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feel safe”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am comfortable”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am in control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”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84488" y="4049688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SELF ACTUALIZATION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84488" y="5185336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ESTEEM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84488" y="6375553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BELONGING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84488" y="7506072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chemeClr val="accent2"/>
                </a:solidFill>
                <a:latin typeface="Open Sans"/>
                <a:cs typeface="Open Sans"/>
              </a:rPr>
              <a:t>SAFETY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84488" y="8658200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4400" b="1" dirty="0">
                <a:solidFill>
                  <a:schemeClr val="accent4"/>
                </a:solidFill>
                <a:latin typeface="Open Sans"/>
                <a:cs typeface="Open Sans"/>
              </a:rPr>
              <a:t>PHYSIOLOGICAL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5" name="Picture 14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210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ow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Belonging.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2681536"/>
            <a:ext cx="8567467" cy="482453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am in the right place”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belong”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relate”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584488" y="4049688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SELF ACTUALIZATION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84488" y="5185336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ESTEEM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84488" y="6375553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rgbClr val="DF673B"/>
                </a:solidFill>
                <a:latin typeface="Open Sans"/>
                <a:cs typeface="Open Sans"/>
              </a:rPr>
              <a:t>BELONGING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84488" y="7506072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chemeClr val="accent2"/>
                </a:solidFill>
                <a:latin typeface="Open Sans"/>
                <a:cs typeface="Open Sans"/>
              </a:rPr>
              <a:t>SAFETY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84488" y="8658200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4400" b="1" dirty="0">
                <a:solidFill>
                  <a:schemeClr val="accent4"/>
                </a:solidFill>
                <a:latin typeface="Open Sans"/>
                <a:cs typeface="Open Sans"/>
              </a:rPr>
              <a:t>PHYSIOLOGICAL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6" name="Picture 15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54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ow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Esteem.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2681536"/>
            <a:ext cx="8567467" cy="532859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"I compete”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succeed”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achieve”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84488" y="4049688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400" b="1" dirty="0">
                <a:solidFill>
                  <a:schemeClr val="tx2">
                    <a:lumMod val="75000"/>
                  </a:schemeClr>
                </a:solidFill>
                <a:latin typeface="Open Sans"/>
                <a:cs typeface="Open Sans"/>
              </a:rPr>
              <a:t>SELF ACTUALIZATION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84488" y="5185336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accent3"/>
                </a:solidFill>
                <a:latin typeface="Open Sans"/>
                <a:cs typeface="Open Sans"/>
              </a:rPr>
              <a:t>ESTEEM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84488" y="6375553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rgbClr val="DF673B"/>
                </a:solidFill>
                <a:latin typeface="Open Sans"/>
                <a:cs typeface="Open Sans"/>
              </a:rPr>
              <a:t>BELONGING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84488" y="7506072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chemeClr val="accent2"/>
                </a:solidFill>
                <a:latin typeface="Open Sans"/>
                <a:cs typeface="Open Sans"/>
              </a:rPr>
              <a:t>SAFETY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84488" y="8658200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4400" b="1" dirty="0">
                <a:solidFill>
                  <a:schemeClr val="accent4"/>
                </a:solidFill>
                <a:latin typeface="Open Sans"/>
                <a:cs typeface="Open Sans"/>
              </a:rPr>
              <a:t>PHYSIOLOGICAL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5" name="Picture 14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51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ow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30760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FCB04C"/>
                </a:solidFill>
                <a:latin typeface="Open Sans Light"/>
                <a:cs typeface="Open Sans Light"/>
              </a:rPr>
              <a:t>Self Actualization.</a:t>
            </a:r>
            <a:endParaRPr lang="en-US" sz="10000" dirty="0">
              <a:solidFill>
                <a:srgbClr val="FCB04C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2681536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am a part of something bigger”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“I contribute”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84488" y="4049688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400" b="1" dirty="0">
                <a:solidFill>
                  <a:schemeClr val="accent1"/>
                </a:solidFill>
                <a:latin typeface="Open Sans"/>
                <a:cs typeface="Open Sans"/>
              </a:rPr>
              <a:t>SELF ACTUALIZATION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84488" y="5185336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accent3"/>
                </a:solidFill>
                <a:latin typeface="Open Sans"/>
                <a:cs typeface="Open Sans"/>
              </a:rPr>
              <a:t>ESTEEM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84488" y="6375553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rgbClr val="DF673B"/>
                </a:solidFill>
                <a:latin typeface="Open Sans"/>
                <a:cs typeface="Open Sans"/>
              </a:rPr>
              <a:t>BELONGING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84488" y="7506072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400" b="1" dirty="0">
                <a:solidFill>
                  <a:schemeClr val="accent2"/>
                </a:solidFill>
                <a:latin typeface="Open Sans"/>
                <a:cs typeface="Open Sans"/>
              </a:rPr>
              <a:t>SAFETY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84488" y="8658200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4400" b="1" dirty="0">
                <a:solidFill>
                  <a:schemeClr val="accent4"/>
                </a:solidFill>
                <a:latin typeface="Open Sans"/>
                <a:cs typeface="Open Sans"/>
              </a:rPr>
              <a:t>PHYSIOLOGICAL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5" name="Picture 14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59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ocial honeycomb-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838" y="-685800"/>
            <a:ext cx="26811544" cy="150876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Social Honeycomb.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273303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Social </a:t>
            </a:r>
            <a:r>
              <a:rPr lang="en-US" sz="480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Interaction </a:t>
            </a:r>
            <a:r>
              <a:rPr lang="en-US" sz="480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Map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1" name="Picture 10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9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 honeycomb-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838" y="-685800"/>
            <a:ext cx="26811544" cy="150876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98398" y="273303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Not all social interactions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are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equal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Social Honeycomb.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pic>
        <p:nvPicPr>
          <p:cNvPr id="9" name="Picture 8" descr="ITX_Self_Determination_Theo_05192017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74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24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Know your users: Continuously “Groom” Your Personas like you would your requirements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Personas.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7314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Self_Determination_Theo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Self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Determination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Theory.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5705872"/>
            <a:ext cx="109902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Science of Intrinsic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Motivation.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52040" y="2105472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4"/>
                </a:solidFill>
                <a:latin typeface="Open Sans"/>
                <a:cs typeface="Open Sans"/>
              </a:rPr>
              <a:t>A</a:t>
            </a:r>
            <a:r>
              <a:rPr lang="de-DE" sz="4400" b="1" dirty="0">
                <a:solidFill>
                  <a:schemeClr val="accent4"/>
                </a:solidFill>
                <a:latin typeface="Open Sans"/>
                <a:cs typeface="Open Sans"/>
              </a:rPr>
              <a:t>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92400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 smtClean="0">
                <a:solidFill>
                  <a:schemeClr val="accent3"/>
                </a:solidFill>
                <a:latin typeface="Open Sans"/>
                <a:cs typeface="Open Sans"/>
              </a:rPr>
              <a:t>R</a:t>
            </a:r>
            <a:r>
              <a:rPr lang="de-DE" sz="4400" b="1" dirty="0" smtClean="0">
                <a:solidFill>
                  <a:schemeClr val="accent3"/>
                </a:solidFill>
                <a:latin typeface="Open Sans"/>
                <a:cs typeface="Open Sans"/>
              </a:rPr>
              <a:t>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5656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2"/>
                </a:solidFill>
                <a:latin typeface="Open Sans"/>
                <a:cs typeface="Open Sans"/>
              </a:rPr>
              <a:t>C</a:t>
            </a:r>
            <a:r>
              <a:rPr lang="de-DE" sz="4400" b="1" dirty="0">
                <a:solidFill>
                  <a:schemeClr val="accent2"/>
                </a:solidFill>
                <a:latin typeface="Open Sans"/>
                <a:cs typeface="Open Sans"/>
              </a:rPr>
              <a:t>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08224" y="7722096"/>
            <a:ext cx="396044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21,406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263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 det theory-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5"/>
          <a:stretch/>
        </p:blipFill>
        <p:spPr>
          <a:xfrm>
            <a:off x="9344025" y="0"/>
            <a:ext cx="15039975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Self</a:t>
            </a:r>
          </a:p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Determination</a:t>
            </a:r>
          </a:p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Theory.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79832" y="9347242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06432" y="3833664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AUTONOMY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76968" y="9305110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RELATEDNESS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3" name="Picture 2" descr="ITX_Self_Determination_Theo_05192017-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6169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20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Self_Determination_Theo_Es_0519201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Self</a:t>
            </a:r>
          </a:p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Determination</a:t>
            </a:r>
          </a:p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Theory.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02768" y="5705872"/>
            <a:ext cx="494158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E’s of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Inspiration.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87744" y="9092572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50448" y="4481736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AUTONOMY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50848" y="9090248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RELATEDNESS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87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move touch inspi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00" y="2566574"/>
            <a:ext cx="11150600" cy="838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586" y="11169017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MOVE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65848" y="6194610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INSPIRE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76579" y="8761193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TOUCH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84929" y="10217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Your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Customer’s</a:t>
            </a:r>
            <a:endParaRPr lang="tr-TR" sz="100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Journey.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02768" y="4193704"/>
            <a:ext cx="8974037" cy="1080120"/>
          </a:xfrm>
          <a:prstGeom prst="rect">
            <a:avLst/>
          </a:prstGeom>
        </p:spPr>
        <p:txBody>
          <a:bodyPr vert="horz" lIns="0" tIns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Earn Advocates</a:t>
            </a:r>
            <a:endParaRPr lang="en-US" sz="48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7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lf det theory-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Empowerment.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7704" y="7938120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60528" y="2813907"/>
            <a:ext cx="5976488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AUTONOMY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71624" y="9647730"/>
            <a:ext cx="449022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Open Sans"/>
                <a:cs typeface="Open Sans"/>
              </a:rPr>
              <a:t>RELATEDNESS</a:t>
            </a:r>
            <a:endParaRPr kumimoji="0" lang="en-US" u="none" strike="noStrike" cap="none" spc="0" normalizeH="0" baseline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Competence +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Autonomy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(Missing Relatedness)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6614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elf det theory-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Engagement.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31760" y="2827876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AUTONOMY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14744" y="8082136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RELATEDNESS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7704" y="9738320"/>
            <a:ext cx="449022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COMPETENCE</a:t>
            </a:r>
            <a:endParaRPr kumimoji="0" lang="en-US" u="none" strike="noStrike" cap="none" spc="0" normalizeH="0" baseline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74776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Autonomy + Relatedness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(Missing Competence)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7718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lf det theory-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Education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36216" y="3041576"/>
            <a:ext cx="449022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AUTONOMY</a:t>
            </a:r>
            <a:endParaRPr kumimoji="0" lang="en-US" u="none" strike="noStrike" cap="none" spc="0" normalizeH="0" baseline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77472" y="7218040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RELATEDNESS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48849" y="7218040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Competence + Relatedness 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(Missing Autonomy)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908816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TX_Self_Determination_Theo_Es_0519201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87744" y="9092572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50448" y="4481736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AUTONOMY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50848" y="9090248"/>
            <a:ext cx="449022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RELATEDNESS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Self</a:t>
            </a:r>
          </a:p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Determination</a:t>
            </a:r>
          </a:p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Theory.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02768" y="5705872"/>
            <a:ext cx="494158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E’s of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Inspiration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0021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Self_Determination_Theo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Self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Determination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Theory.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5705872"/>
            <a:ext cx="109902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Science of Intrinsic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Motivation.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52040" y="2105472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4"/>
                </a:solidFill>
                <a:latin typeface="Open Sans"/>
                <a:cs typeface="Open Sans"/>
              </a:rPr>
              <a:t>A</a:t>
            </a:r>
            <a:r>
              <a:rPr lang="de-DE" sz="4400" b="1" dirty="0">
                <a:solidFill>
                  <a:schemeClr val="accent4"/>
                </a:solidFill>
                <a:latin typeface="Open Sans"/>
                <a:cs typeface="Open Sans"/>
              </a:rPr>
              <a:t>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92400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 smtClean="0">
                <a:solidFill>
                  <a:schemeClr val="accent3"/>
                </a:solidFill>
                <a:latin typeface="Open Sans"/>
                <a:cs typeface="Open Sans"/>
              </a:rPr>
              <a:t>R</a:t>
            </a:r>
            <a:r>
              <a:rPr lang="de-DE" sz="4400" b="1" dirty="0" smtClean="0">
                <a:solidFill>
                  <a:schemeClr val="accent3"/>
                </a:solidFill>
                <a:latin typeface="Open Sans"/>
                <a:cs typeface="Open Sans"/>
              </a:rPr>
              <a:t>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5656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2"/>
                </a:solidFill>
                <a:latin typeface="Open Sans"/>
                <a:cs typeface="Open Sans"/>
              </a:rPr>
              <a:t>C</a:t>
            </a:r>
            <a:r>
              <a:rPr lang="de-DE" sz="4400" b="1" dirty="0">
                <a:solidFill>
                  <a:schemeClr val="accent2"/>
                </a:solidFill>
                <a:latin typeface="Open Sans"/>
                <a:cs typeface="Open Sans"/>
              </a:rPr>
              <a:t>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08224" y="7722096"/>
            <a:ext cx="396044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21,406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285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3120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Competence.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Knowing vs.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Thinking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ITX_Self_Determination_Theo_05192017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65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etence sacale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2352" r="10048" b="5124"/>
          <a:stretch/>
        </p:blipFill>
        <p:spPr>
          <a:xfrm>
            <a:off x="2982459" y="0"/>
            <a:ext cx="21031140" cy="1269064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Persona Competence Scale.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What are we working with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9504" y="10020565"/>
            <a:ext cx="4490224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TECH</a:t>
            </a:r>
          </a:p>
          <a:p>
            <a:pPr lvl="1" indent="0" algn="ctr" rtl="0" latinLnBrk="1" hangingPunct="0"/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SAVVY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52440" y="10020566"/>
            <a:ext cx="4490224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nl-NL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DOMAIN</a:t>
            </a:r>
          </a:p>
          <a:p>
            <a:pPr lvl="1" indent="0" algn="ctr" rtl="0" latinLnBrk="1" hangingPunct="0"/>
            <a:r>
              <a:rPr lang="nl-NL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SAVVY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2" name="Picture 1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58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KW-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D.I.K.W.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Where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Wisdom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Comes From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7144" y="9378280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DF673B"/>
                </a:solidFill>
                <a:latin typeface="Open Sans"/>
                <a:cs typeface="Open Sans"/>
              </a:rPr>
              <a:t>WISDOM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7144" y="8010128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accent1"/>
                </a:solidFill>
                <a:latin typeface="Open Sans"/>
                <a:cs typeface="Open Sans"/>
              </a:rPr>
              <a:t>KNOWLEDGE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7144" y="6713984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chemeClr val="accent3"/>
                </a:solidFill>
                <a:latin typeface="Open Sans"/>
                <a:cs typeface="Open Sans"/>
              </a:rPr>
              <a:t>INFORMATION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7144" y="5420164"/>
            <a:ext cx="720080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DATA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7" name="Picture 16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37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Competence_Matrix_0503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Competence</a:t>
            </a:r>
          </a:p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Matrix.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76261" y="4193704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Path to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Mastery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4128" y="1841830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08624" y="1841830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23692" y="4578134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Conscious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23692" y="8682590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Unconscious</a:t>
            </a:r>
            <a:endParaRPr lang="en-US" sz="40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lvl="1" indent="0" algn="r" rtl="0" latinLnBrk="1" hangingPunct="0"/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5" name="Picture 14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92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Competence_Matrix_05032017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Unconscious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Incompetence.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02768" y="4180621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You don’t know what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you don’t know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44128" y="1841830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08624" y="1841830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23692" y="4578134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Conscious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23692" y="8682590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Unconscious</a:t>
            </a:r>
            <a:endParaRPr lang="en-US" sz="40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lvl="1" indent="0" algn="r" rtl="0" latinLnBrk="1" hangingPunct="0"/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3" name="Picture 12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62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ve touch inspire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"/>
            <a:ext cx="24374131" cy="13716000"/>
          </a:xfrm>
          <a:prstGeom prst="rect">
            <a:avLst/>
          </a:prstGeom>
        </p:spPr>
      </p:pic>
      <p:pic>
        <p:nvPicPr>
          <p:cNvPr id="4" name="Picture 3" descr="move touch inspire-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1225939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5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3"/>
                </a:solidFill>
                <a:latin typeface="Open Sans Light"/>
                <a:cs typeface="Open Sans Light"/>
              </a:rPr>
              <a:t>Trust</a:t>
            </a:r>
            <a:r>
              <a:rPr lang="tr-TR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40337" y="2668453"/>
            <a:ext cx="694720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Moving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customers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into a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trust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relationship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25538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Competence_Matrix_05032017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Conscious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Incompetence.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02768" y="4180621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You know what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you don’t know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4128" y="1841830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08624" y="1841830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23692" y="4578134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Conscious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23692" y="8682590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Unconscious</a:t>
            </a:r>
            <a:endParaRPr lang="en-US" sz="40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lvl="1" indent="0" algn="r" rtl="0" latinLnBrk="1" hangingPunct="0"/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6" name="Picture 15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5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Competence_Matrix_0503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Conscious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Competence.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02768" y="4180621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You know and are capable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4128" y="1841830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08624" y="1841830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23692" y="4578134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Conscious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23692" y="8682590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Unconscious</a:t>
            </a:r>
            <a:endParaRPr lang="en-US" sz="40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lvl="1" indent="0" algn="r" rtl="0" latinLnBrk="1" hangingPunct="0"/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5" name="Picture 14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52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Competence_Matrix_0503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02768" y="4180621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You’ve mastered the task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Unconscious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Competence.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44128" y="1841830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08624" y="1841830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23692" y="4578134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Conscious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23692" y="8682590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Unconscious</a:t>
            </a:r>
            <a:endParaRPr lang="en-US" sz="40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lvl="1" indent="0" algn="r" rtl="0" latinLnBrk="1" hangingPunct="0"/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16" name="Picture 15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8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TX_Competence_Matrix_0503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Competence</a:t>
            </a:r>
          </a:p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Matrix.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76261" y="4193704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Path to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Mastery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7520592" y="9810328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Master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Journeyman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705872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Apprentice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3632161" y="9882336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Novice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44128" y="1841830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08624" y="1841830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23692" y="4578134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Conscious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23692" y="8682590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Unconscious</a:t>
            </a:r>
            <a:endParaRPr lang="en-US" sz="40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lvl="1" indent="0" algn="r" rtl="0" latinLnBrk="1" hangingPunct="0"/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22" name="Picture 21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25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76261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Path to Mastery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The Competence Continuum.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mastery owl4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31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The Competence Continuum.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pic>
        <p:nvPicPr>
          <p:cNvPr id="4" name="Picture 3" descr="COMPETENCE CONTINUUM NEW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 descr="mastery owl4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260" y="496541"/>
            <a:ext cx="7943528" cy="447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95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The Competence Continuum.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pic>
        <p:nvPicPr>
          <p:cNvPr id="6" name="Picture 5" descr="COMPETENCE CONTINUUM NEW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Picture 6" descr="mastery owl4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260" y="496541"/>
            <a:ext cx="7943528" cy="447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530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The_conversation_Model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8"/>
            <a:ext cx="18937655" cy="30924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Conversations.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Chaos &amp;</a:t>
            </a: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Gossip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41413" y="2689666"/>
            <a:ext cx="11316690" cy="287219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 Four Quadrant Model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2" name="Picture 11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65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TX_Self_Determination_Theo_05192017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  <p:pic>
        <p:nvPicPr>
          <p:cNvPr id="4" name="Picture 3" descr="ITX_The_conversation_Model-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8"/>
            <a:ext cx="18937655" cy="37145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Status Quo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Chaos &amp; </a:t>
            </a: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Gossip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996883" y="2825552"/>
            <a:ext cx="7831961" cy="516708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No Changes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 in Competence or Culture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33273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The_conversation_Model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8"/>
            <a:ext cx="18937655" cy="236006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Guru Culture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41413" y="2689666"/>
            <a:ext cx="10762555" cy="496042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Small number of experts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Limited value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Silos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Chaos &amp; </a:t>
            </a: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Gossip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257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ve touch inspire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ugh meh w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28" y="1668110"/>
            <a:ext cx="11734800" cy="87884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3"/>
                </a:solidFill>
                <a:latin typeface="Open Sans Light"/>
                <a:cs typeface="Open Sans Light"/>
              </a:rPr>
              <a:t>Trust</a:t>
            </a:r>
            <a:r>
              <a:rPr lang="tr-TR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41581"/>
            <a:ext cx="8567467" cy="292027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Starts </a:t>
            </a:r>
            <a:r>
              <a:rPr lang="de-DE" sz="4800" dirty="0" err="1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with</a:t>
            </a:r>
            <a:r>
              <a:rPr lang="de-DE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 </a:t>
            </a:r>
          </a:p>
          <a:p>
            <a:pPr algn="l"/>
            <a:r>
              <a:rPr lang="de-DE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First </a:t>
            </a:r>
            <a:r>
              <a:rPr lang="de-DE" sz="4800" dirty="0" err="1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Impressions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4507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The_conversation_Model-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8"/>
            <a:ext cx="18937655" cy="236006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Chaos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41413" y="2689666"/>
            <a:ext cx="9334077" cy="316022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Chaotic Conversations 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Gossip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Confusion</a:t>
            </a: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Chaos &amp; </a:t>
            </a: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Gossip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181069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The_conversation_Model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8"/>
            <a:ext cx="18937655" cy="236006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Competence in 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Community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19679" y="4215802"/>
            <a:ext cx="9334077" cy="98601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It’s all about conversations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Chaos &amp; </a:t>
            </a: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Gossip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52726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 jack eff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4409728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21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Interactions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To Form </a:t>
            </a:r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Habit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The Black</a:t>
            </a:r>
          </a:p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Jack Effect.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4755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Flow.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74776" y="2668453"/>
            <a:ext cx="616572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Comfort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Zone.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8730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Flow.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74776" y="2668453"/>
            <a:ext cx="616572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Comfort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Zone.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35665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W5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Flow.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74776" y="2668453"/>
            <a:ext cx="616572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Comfort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Zone.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8016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5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Flow.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74776" y="2668453"/>
            <a:ext cx="616572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Comfort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Zone.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214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616572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Find The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Reasons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Flow.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Flow sequence5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69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4776" y="6425952"/>
            <a:ext cx="7848872" cy="326243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chemeClr val="accent2"/>
                </a:solidFill>
                <a:latin typeface="Open Sans"/>
                <a:cs typeface="Open Sans"/>
              </a:rPr>
              <a:t>WORK ON COMPLEXITY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accent2"/>
                </a:solidFill>
                <a:latin typeface="Open Sans"/>
                <a:cs typeface="Open Sans"/>
              </a:rPr>
              <a:t>- Simplify</a:t>
            </a:r>
            <a:endParaRPr lang="en-US" sz="4000" dirty="0">
              <a:solidFill>
                <a:schemeClr val="accent2"/>
              </a:solidFill>
              <a:latin typeface="Open Sans"/>
              <a:cs typeface="Open Sans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accent2"/>
                </a:solidFill>
                <a:latin typeface="Open Sans"/>
                <a:cs typeface="Open Sans"/>
              </a:rPr>
              <a:t>- Build </a:t>
            </a:r>
            <a:r>
              <a:rPr lang="en-US" sz="4000" dirty="0">
                <a:solidFill>
                  <a:schemeClr val="accent2"/>
                </a:solidFill>
                <a:latin typeface="Open Sans"/>
                <a:cs typeface="Open Sans"/>
              </a:rPr>
              <a:t>Competence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accent2"/>
                </a:solidFill>
                <a:latin typeface="Open Sans"/>
                <a:cs typeface="Open Sans"/>
              </a:rPr>
              <a:t>- Reduce </a:t>
            </a:r>
            <a:r>
              <a:rPr lang="en-US" sz="4000" dirty="0">
                <a:solidFill>
                  <a:schemeClr val="accent2"/>
                </a:solidFill>
                <a:latin typeface="Open Sans"/>
                <a:cs typeface="Open Sans"/>
              </a:rPr>
              <a:t>Effort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Flow.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616572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Find The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Reasons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Flow sequence5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1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4776" y="8953964"/>
            <a:ext cx="7848872" cy="264687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chemeClr val="accent3"/>
                </a:solidFill>
                <a:latin typeface="Open Sans"/>
                <a:cs typeface="Open Sans"/>
              </a:rPr>
              <a:t>WORK ON MOTIVATION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accent3"/>
                </a:solidFill>
                <a:latin typeface="Open Sans"/>
                <a:cs typeface="Open Sans"/>
              </a:rPr>
              <a:t>- Start with “Why”</a:t>
            </a:r>
            <a:endParaRPr lang="en-US" sz="4000" dirty="0">
              <a:solidFill>
                <a:schemeClr val="accent3"/>
              </a:solidFill>
              <a:latin typeface="Open Sans"/>
              <a:cs typeface="Open Sans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accent3"/>
                </a:solidFill>
                <a:latin typeface="Open Sans"/>
                <a:cs typeface="Open Sans"/>
              </a:rPr>
              <a:t>- Relatedness</a:t>
            </a:r>
            <a:endParaRPr lang="en-US" sz="4000" dirty="0">
              <a:solidFill>
                <a:schemeClr val="accent3"/>
              </a:solidFill>
              <a:latin typeface="Open Sans"/>
              <a:cs typeface="Open Sans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accent3"/>
                </a:solidFill>
                <a:latin typeface="Open Sans"/>
                <a:cs typeface="Open Sans"/>
              </a:rPr>
              <a:t>- Gamify</a:t>
            </a:r>
            <a:endParaRPr lang="en-US" sz="4000" dirty="0">
              <a:solidFill>
                <a:schemeClr val="accent3"/>
              </a:solidFill>
              <a:latin typeface="Open Sans"/>
              <a:cs typeface="Open San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Flow.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02768" y="2668453"/>
            <a:ext cx="616572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Find The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Reasons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Flow sequence5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1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rust ppt 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3" name="Picture 12" descr="move touch inspire-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4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Is</a:t>
            </a:r>
            <a:r>
              <a:rPr lang="de-DE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de-DE" sz="4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tangible</a:t>
            </a:r>
            <a:r>
              <a:rPr lang="de-DE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de-DE" sz="4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and</a:t>
            </a:r>
            <a:r>
              <a:rPr lang="de-DE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de-DE" sz="4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actionable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4642605"/>
            <a:ext cx="8567467" cy="292027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3"/>
                </a:solidFill>
                <a:latin typeface="Open Sans Light"/>
                <a:cs typeface="Open Sans Light"/>
              </a:rPr>
              <a:t>Trust</a:t>
            </a:r>
            <a:r>
              <a:rPr lang="tr-TR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5039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Motivation Mechanics.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gamification cop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26337" r="4258" b="6163"/>
          <a:stretch/>
        </p:blipFill>
        <p:spPr>
          <a:xfrm>
            <a:off x="1" y="3675679"/>
            <a:ext cx="21747994" cy="86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63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The_conversation_Model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6" b="5124"/>
          <a:stretch/>
        </p:blipFill>
        <p:spPr>
          <a:xfrm>
            <a:off x="2137592" y="702840"/>
            <a:ext cx="22246408" cy="130131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2"/>
                </a:solidFill>
                <a:latin typeface="Open Sans Light"/>
                <a:cs typeface="Open Sans Light"/>
              </a:rPr>
              <a:t>Motivation</a:t>
            </a:r>
            <a:r>
              <a:rPr lang="tr-T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2"/>
                </a:solidFill>
                <a:latin typeface="Open Sans Light"/>
                <a:cs typeface="Open Sans Light"/>
              </a:rPr>
              <a:t>Mechanics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80032" y="7074024"/>
            <a:ext cx="3649760" cy="147732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200" b="1" spc="-150" dirty="0">
                <a:solidFill>
                  <a:schemeClr val="bg1"/>
                </a:solidFill>
                <a:latin typeface="Open Sans"/>
                <a:cs typeface="Open Sans"/>
              </a:rPr>
              <a:t>MOTIVATION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200" b="1" spc="-150" dirty="0">
                <a:solidFill>
                  <a:schemeClr val="bg1"/>
                </a:solidFill>
                <a:latin typeface="Open Sans"/>
                <a:cs typeface="Open Sans"/>
              </a:rPr>
              <a:t>MECHANICS</a:t>
            </a:r>
            <a:endParaRPr kumimoji="0" lang="en-US" sz="4200" b="1" u="none" strike="noStrike" cap="none" spc="-15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57784" y="7074024"/>
            <a:ext cx="4306014" cy="147732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200" b="1" spc="-150" dirty="0">
                <a:solidFill>
                  <a:schemeClr val="bg1"/>
                </a:solidFill>
                <a:latin typeface="Open Sans"/>
                <a:cs typeface="Open Sans"/>
              </a:rPr>
              <a:t>BUSINESS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200" b="1" spc="-150" dirty="0">
                <a:solidFill>
                  <a:schemeClr val="bg1"/>
                </a:solidFill>
                <a:latin typeface="Open Sans"/>
                <a:cs typeface="Open Sans"/>
              </a:rPr>
              <a:t>VALUE</a:t>
            </a:r>
            <a:endParaRPr kumimoji="0" lang="en-US" sz="4200" b="1" u="none" strike="noStrike" cap="none" spc="-15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0920" y="7074024"/>
            <a:ext cx="4248472" cy="147732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200" b="1" spc="-150" dirty="0">
                <a:solidFill>
                  <a:schemeClr val="bg1"/>
                </a:solidFill>
                <a:latin typeface="Open Sans"/>
                <a:cs typeface="Open Sans"/>
              </a:rPr>
              <a:t>USER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200" b="1" spc="-150" dirty="0">
                <a:solidFill>
                  <a:schemeClr val="bg1"/>
                </a:solidFill>
                <a:latin typeface="Open Sans"/>
                <a:cs typeface="Open Sans"/>
              </a:rPr>
              <a:t>VALUE</a:t>
            </a:r>
            <a:endParaRPr kumimoji="0" lang="en-US" sz="4200" b="1" u="none" strike="noStrike" cap="none" spc="-15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565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The_conversation_Model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6" b="5124"/>
          <a:stretch/>
        </p:blipFill>
        <p:spPr>
          <a:xfrm>
            <a:off x="2137592" y="702840"/>
            <a:ext cx="22246408" cy="130131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2"/>
                </a:solidFill>
                <a:latin typeface="Open Sans Light"/>
                <a:cs typeface="Open Sans Light"/>
              </a:rPr>
              <a:t>Motivation</a:t>
            </a:r>
            <a:r>
              <a:rPr lang="tr-T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2"/>
                </a:solidFill>
                <a:latin typeface="Open Sans Light"/>
                <a:cs typeface="Open Sans Light"/>
              </a:rPr>
              <a:t>Mechanics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08024" y="7074024"/>
            <a:ext cx="3793776" cy="147732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200" b="1" spc="-150" dirty="0">
                <a:solidFill>
                  <a:schemeClr val="bg1"/>
                </a:solidFill>
                <a:latin typeface="Open Sans"/>
                <a:cs typeface="Open Sans"/>
              </a:rPr>
              <a:t>MOTIVATION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200" b="1" spc="-150" dirty="0">
                <a:solidFill>
                  <a:schemeClr val="bg1"/>
                </a:solidFill>
                <a:latin typeface="Open Sans"/>
                <a:cs typeface="Open Sans"/>
              </a:rPr>
              <a:t>MECHANICS</a:t>
            </a:r>
            <a:endParaRPr kumimoji="0" lang="en-US" sz="4200" b="1" u="none" strike="noStrike" cap="none" spc="-15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57784" y="7074024"/>
            <a:ext cx="4306014" cy="147732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200" b="1" spc="-150" dirty="0">
                <a:solidFill>
                  <a:schemeClr val="bg1"/>
                </a:solidFill>
                <a:latin typeface="Open Sans"/>
                <a:cs typeface="Open Sans"/>
              </a:rPr>
              <a:t>BUSINESS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200" b="1" spc="-150" dirty="0">
                <a:solidFill>
                  <a:schemeClr val="bg1"/>
                </a:solidFill>
                <a:latin typeface="Open Sans"/>
                <a:cs typeface="Open Sans"/>
              </a:rPr>
              <a:t>VALUE</a:t>
            </a:r>
            <a:endParaRPr kumimoji="0" lang="en-US" sz="4200" b="1" u="none" strike="noStrike" cap="none" spc="-15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0920" y="7074024"/>
            <a:ext cx="4248472" cy="147732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200" b="1" spc="-150" dirty="0">
                <a:solidFill>
                  <a:schemeClr val="bg1"/>
                </a:solidFill>
                <a:latin typeface="Open Sans"/>
                <a:cs typeface="Open Sans"/>
              </a:rPr>
              <a:t>USER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200" b="1" spc="-150" dirty="0">
                <a:solidFill>
                  <a:schemeClr val="bg1"/>
                </a:solidFill>
                <a:latin typeface="Open Sans"/>
                <a:cs typeface="Open Sans"/>
              </a:rPr>
              <a:t>VALUE</a:t>
            </a:r>
            <a:endParaRPr kumimoji="0" lang="en-US" sz="4200" b="1" u="none" strike="noStrike" cap="none" spc="-15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346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agement Lop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8567467" cy="123721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Engineer the </a:t>
            </a:r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Experience.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Engagement Loops</a:t>
            </a:r>
            <a:r>
              <a:rPr lang="fr-FR" sz="10000" dirty="0">
                <a:solidFill>
                  <a:schemeClr val="accent3"/>
                </a:solidFill>
                <a:latin typeface="Open Sans Light"/>
                <a:cs typeface="Open Sans Light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6440" y="307900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087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berg effect NEW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Iceberg Principle.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28704" y="498579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USABLE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28704" y="6858000"/>
            <a:ext cx="4968552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RISK MANAGED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28704" y="8802216"/>
            <a:ext cx="525658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FUTURE READY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28704" y="10530408"/>
            <a:ext cx="5472608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SUPPORTABLE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86944" y="5831306"/>
            <a:ext cx="6192688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FUNCTIONAL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0680" y="7509556"/>
            <a:ext cx="5557840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EFFICIENTLY 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Open Sans"/>
              <a:cs typeface="Open Sans"/>
            </a:endParaRP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BUILT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70920" y="9647730"/>
            <a:ext cx="6912768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PERFORMANT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082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backlog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49" y="-3980930"/>
            <a:ext cx="32441968" cy="182559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Risk Managed.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6341" y="2937017"/>
            <a:ext cx="110697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Secure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Compliant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Licensed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Auditable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8194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backlog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49" y="-3980930"/>
            <a:ext cx="32441968" cy="182559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Efficiently Built.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6341" y="2949933"/>
            <a:ext cx="11069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Standardized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Toolsets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Best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Coding Practices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Source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Controlled</a:t>
            </a:r>
          </a:p>
        </p:txBody>
      </p:sp>
    </p:spTree>
    <p:extLst>
      <p:ext uri="{BB962C8B-B14F-4D97-AF65-F5344CB8AC3E}">
        <p14:creationId xmlns:p14="http://schemas.microsoft.com/office/powerpoint/2010/main" val="2369036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rgbClr val="DF673B"/>
                </a:solidFill>
                <a:latin typeface="Open Sans Light"/>
                <a:cs typeface="Open Sans Light"/>
              </a:rPr>
              <a:t>Future Ready.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6341" y="2939155"/>
            <a:ext cx="110697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Reusable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Modular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Debt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Managed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Documented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the backlog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456" y="-3980930"/>
            <a:ext cx="32441968" cy="182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63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backlog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49" y="-3980930"/>
            <a:ext cx="32441968" cy="182559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Performant</a:t>
            </a:r>
            <a:endParaRPr lang="nb-NO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6341" y="2940952"/>
            <a:ext cx="11069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Responsive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Scalable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Reliable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9037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0" dirty="0">
                <a:solidFill>
                  <a:schemeClr val="bg1">
                    <a:lumMod val="85000"/>
                  </a:schemeClr>
                </a:solidFill>
                <a:latin typeface="Open Sans Light"/>
                <a:cs typeface="Open Sans Light"/>
              </a:rPr>
              <a:t>Supportable.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6341" y="3041676"/>
            <a:ext cx="110697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Serviceable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Testable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Traceable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Maintainable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Deployable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the backlog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3" y="-3980930"/>
            <a:ext cx="32441968" cy="182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84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ve touch inspire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40"/>
            <a:ext cx="24374131" cy="13716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Reputation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02768" y="2681536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Show, don‘t tell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4776" y="3969546"/>
            <a:ext cx="6936096" cy="313931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Testimonials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Case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Studies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Awards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Social Proof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2" name="Picture 1" descr="trust ppt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408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eberg effect graph check boxes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3120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Balancing </a:t>
            </a:r>
            <a:r>
              <a:rPr lang="pt-B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Act.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41413" y="2689665"/>
            <a:ext cx="9334077" cy="524845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Your Team Has To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Choose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1040" y="476976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accent2"/>
                </a:solidFill>
                <a:latin typeface="Open Sans"/>
                <a:cs typeface="Open Sans"/>
              </a:rPr>
              <a:t>RISK MANAGED</a:t>
            </a:r>
            <a:endParaRPr lang="de-DE" b="1" dirty="0">
              <a:solidFill>
                <a:schemeClr val="accent2"/>
              </a:solidFill>
              <a:latin typeface="Open Sans"/>
              <a:cs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1040" y="6295873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accent4"/>
                </a:solidFill>
                <a:latin typeface="Open Sans"/>
                <a:cs typeface="Open Sans"/>
              </a:rPr>
              <a:t>EFFICIENTLY </a:t>
            </a:r>
            <a:endParaRPr lang="en-US" b="1" smtClean="0">
              <a:solidFill>
                <a:schemeClr val="accent4"/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accent4"/>
                </a:solidFill>
                <a:latin typeface="Open Sans"/>
                <a:cs typeface="Open Sans"/>
              </a:rPr>
              <a:t>BUILT</a:t>
            </a:r>
            <a:endParaRPr lang="en-US" b="1" dirty="0">
              <a:solidFill>
                <a:schemeClr val="accent4"/>
              </a:solidFill>
              <a:latin typeface="Open Sans"/>
              <a:cs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1040" y="837016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rgbClr val="DF673B"/>
                </a:solidFill>
                <a:latin typeface="Open Sans"/>
                <a:cs typeface="Open Sans"/>
              </a:rPr>
              <a:t>FUTURE READY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1040" y="1002635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accent1"/>
                </a:solidFill>
                <a:latin typeface="Open Sans"/>
                <a:cs typeface="Open Sans"/>
              </a:rPr>
              <a:t>PERFORMANT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1040" y="1170111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SUPPORTABLE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768064" y="440972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>
                <a:solidFill>
                  <a:schemeClr val="bg1"/>
                </a:solidFill>
                <a:latin typeface="Open Sans"/>
                <a:cs typeface="Open Sans"/>
              </a:rPr>
              <a:t>Compliant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68064" y="5211107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o-RO" dirty="0">
                <a:solidFill>
                  <a:schemeClr val="bg1"/>
                </a:solidFill>
                <a:latin typeface="Open Sans"/>
                <a:cs typeface="Open Sans"/>
              </a:rPr>
              <a:t>Secure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68064" y="611933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Source Managed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68064" y="6992725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  <a:latin typeface="Open Sans"/>
                <a:cs typeface="Open Sans"/>
              </a:rPr>
              <a:t>Reusable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68064" y="7928829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dirty="0">
                <a:solidFill>
                  <a:schemeClr val="bg1"/>
                </a:solidFill>
                <a:latin typeface="Open Sans"/>
                <a:cs typeface="Open Sans"/>
              </a:rPr>
              <a:t>Modular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768064" y="8720917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Extensible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768064" y="9594304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Scalable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68064" y="10395683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Reliable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768064" y="11259779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o-RO" dirty="0">
                <a:solidFill>
                  <a:schemeClr val="bg1"/>
                </a:solidFill>
                <a:latin typeface="Open Sans"/>
                <a:cs typeface="Open Sans"/>
              </a:rPr>
              <a:t>Serviceable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768064" y="12051867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dirty="0" err="1">
                <a:solidFill>
                  <a:schemeClr val="bg1"/>
                </a:solidFill>
                <a:latin typeface="Open Sans"/>
                <a:cs typeface="Open Sans"/>
              </a:rPr>
              <a:t>Testable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18787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3884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Dimensions</a:t>
            </a:r>
          </a:p>
          <a:p>
            <a:pPr algn="l"/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of Quality.</a:t>
            </a:r>
            <a:endParaRPr lang="pl-PL" sz="10000" dirty="0">
              <a:solidFill>
                <a:srgbClr val="FFAF30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7584" y="1117848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USABLE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96656" y="10962456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RISK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MANAGED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68864" y="822615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FUTURE READY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20792" y="448683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SUPPORTABLE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68464" y="289756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FUNCTIONAL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3176" y="3270968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EFFICIENTLY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BUILT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352" y="820757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PERFORMANT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02768" y="4193704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Every Product has 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 Risk Profile</a:t>
            </a:r>
          </a:p>
        </p:txBody>
      </p:sp>
      <p:pic>
        <p:nvPicPr>
          <p:cNvPr id="4" name="Picture 3" descr="ITX_Dimensions_of_Quality_0503201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93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4193704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Every Product’s Risk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Profile is Different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3884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Dimensions</a:t>
            </a:r>
          </a:p>
          <a:p>
            <a:pPr algn="l"/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of Quality.</a:t>
            </a:r>
            <a:endParaRPr lang="pl-PL" sz="10000" dirty="0">
              <a:solidFill>
                <a:srgbClr val="FFAF30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7584" y="1117848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USABLE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96656" y="10962456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RISK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MANAGED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68864" y="822615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FUTURE READY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20792" y="448683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SUPPORTABLE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68464" y="289756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FUNCTIONAL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3176" y="3270968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EFFICIENTLY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BUILT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352" y="820757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PERFORMANT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6" name="Picture 5" descr="ITX_Dimensions_of_Quality_05032017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043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Current State.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Experience Maturity.</a:t>
            </a:r>
            <a:endParaRPr lang="fr-FR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pic>
        <p:nvPicPr>
          <p:cNvPr id="14" name="Picture 13" descr="Graph Expierence Maturity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75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Current State.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Experience Maturity.</a:t>
            </a:r>
            <a:endParaRPr lang="fr-FR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Graph Expierence Maturity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0"/>
            <a:ext cx="24384000" cy="137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10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Current State.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Experience Maturity.</a:t>
            </a:r>
            <a:endParaRPr lang="fr-FR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pic>
        <p:nvPicPr>
          <p:cNvPr id="4" name="Picture 3" descr="Graph Expierence Maturity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28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havioral Econom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288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Predictable Irrationality.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Behavioral Economics.</a:t>
            </a:r>
          </a:p>
        </p:txBody>
      </p:sp>
    </p:spTree>
    <p:extLst>
      <p:ext uri="{BB962C8B-B14F-4D97-AF65-F5344CB8AC3E}">
        <p14:creationId xmlns:p14="http://schemas.microsoft.com/office/powerpoint/2010/main" val="1256284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hat we know 3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Our Collective Wisdom.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What We Know.</a:t>
            </a:r>
          </a:p>
        </p:txBody>
      </p:sp>
    </p:spTree>
    <p:extLst>
      <p:ext uri="{BB962C8B-B14F-4D97-AF65-F5344CB8AC3E}">
        <p14:creationId xmlns:p14="http://schemas.microsoft.com/office/powerpoint/2010/main" val="669612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hat we know 3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590881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We’re just 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getting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started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What We </a:t>
            </a:r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Know</a:t>
            </a:r>
          </a:p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That </a:t>
            </a:r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We Don’t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Know.</a:t>
            </a:r>
          </a:p>
        </p:txBody>
      </p:sp>
    </p:spTree>
    <p:extLst>
      <p:ext uri="{BB962C8B-B14F-4D97-AF65-F5344CB8AC3E}">
        <p14:creationId xmlns:p14="http://schemas.microsoft.com/office/powerpoint/2010/main" val="4210773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kno what we know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4193704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Our Known Unknown.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What We Don’t Know</a:t>
            </a:r>
          </a:p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We Don’t Know.</a:t>
            </a:r>
          </a:p>
        </p:txBody>
      </p:sp>
      <p:pic>
        <p:nvPicPr>
          <p:cNvPr id="3" name="Picture 2" descr="arrow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92">
            <a:off x="8507783" y="7036098"/>
            <a:ext cx="595623" cy="6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64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ve touch inspire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4" name="Picture 3" descr="trust ppt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spc="-3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Commitment</a:t>
            </a:r>
            <a:r>
              <a:rPr lang="tr-TR" sz="10000" spc="-300" dirty="0" smtClean="0">
                <a:solidFill>
                  <a:schemeClr val="bg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1225939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500" spc="-300" dirty="0">
              <a:solidFill>
                <a:schemeClr val="bg2">
                  <a:lumMod val="60000"/>
                  <a:lumOff val="4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5887" y="3969546"/>
            <a:ext cx="8153146" cy="313931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Small promises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Bold commitments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Talk about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It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Language of Commitment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Use s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trong language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30933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2668453"/>
            <a:ext cx="110045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Momentum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Requires Discipline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Momentum.</a:t>
            </a:r>
            <a:endParaRPr lang="fr-FR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momentum NEW April 25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0" y="0"/>
            <a:ext cx="24384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08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entum NEW April 25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2668453"/>
            <a:ext cx="1872084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Clarity of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Customer, Product Mission </a:t>
            </a:r>
            <a:r>
              <a:rPr lang="en-US" sz="480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and What the Customer Values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1800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Vision.</a:t>
            </a:r>
            <a:endParaRPr lang="fr-FR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651000" y="7899400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164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17031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Aligned, Unified and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Energized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5352"/>
            <a:ext cx="18937655" cy="1800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4"/>
                </a:solidFill>
                <a:latin typeface="Open Sans Light"/>
                <a:cs typeface="Open Sans Light"/>
              </a:rPr>
              <a:t>Motivation.</a:t>
            </a:r>
            <a:endParaRPr lang="pl-PL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momentum NEW April 25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039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2164744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Once t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he </a:t>
            </a:r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Roadmap is Agreed Upon,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</a:t>
            </a:r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Product is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Unstoppable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3884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Roadmap.</a:t>
            </a:r>
            <a:endParaRPr lang="pl-PL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momentum NEW April 25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95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mentum NEW April 25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01739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Skills, Tools, Knowledge and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Capital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17934"/>
            <a:ext cx="12215183" cy="245415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Capability.</a:t>
            </a:r>
            <a:endParaRPr lang="en-US" sz="10000" spc="-300" dirty="0">
              <a:solidFill>
                <a:schemeClr val="accent5">
                  <a:lumMod val="60000"/>
                  <a:lumOff val="4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20760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2668453"/>
            <a:ext cx="110045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Momentum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Requires Discipline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Momentum.</a:t>
            </a:r>
            <a:endParaRPr lang="fr-FR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momentum NEW April 25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43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Strategy Should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Continuously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Evolve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09916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Continuous Innovation</a:t>
            </a:r>
            <a:r>
              <a:rPr lang="en-US" sz="10000" dirty="0">
                <a:solidFill>
                  <a:schemeClr val="accent4"/>
                </a:solidFill>
                <a:latin typeface="Open Sans Light"/>
                <a:cs typeface="Open Sans Light"/>
              </a:rPr>
              <a:t>.</a:t>
            </a:r>
          </a:p>
        </p:txBody>
      </p:sp>
      <p:pic>
        <p:nvPicPr>
          <p:cNvPr id="3" name="Picture 2" descr="Ccontinue innovation 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288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96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nect microestrateg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72" y="-2359024"/>
            <a:ext cx="30729543" cy="1728536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0000" dirty="0">
                <a:solidFill>
                  <a:schemeClr val="accent4"/>
                </a:solidFill>
                <a:latin typeface="Open Sans Light"/>
                <a:cs typeface="Open Sans Light"/>
              </a:rPr>
              <a:t>Micro-</a:t>
            </a:r>
            <a:r>
              <a:rPr lang="hu-HU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strategy.</a:t>
            </a:r>
            <a:endParaRPr lang="pl-PL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02768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Continuous Innovation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4399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s-IS" sz="96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Questions.</a:t>
            </a:r>
            <a:endParaRPr lang="pl-PL" sz="96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pic>
        <p:nvPicPr>
          <p:cNvPr id="6" name="Picture 5" descr="move touch inspi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7" y="5993904"/>
            <a:ext cx="5460170" cy="4104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704" y="10309720"/>
            <a:ext cx="2619304" cy="50872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MOVE</a:t>
            </a:r>
            <a:endParaRPr kumimoji="0" lang="en-US" sz="28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0128" y="7861448"/>
            <a:ext cx="2619304" cy="50872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INSPIRE</a:t>
            </a:r>
            <a:endParaRPr kumimoji="0" lang="en-US" sz="28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7920" y="9090248"/>
            <a:ext cx="2619304" cy="50872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TOUCH</a:t>
            </a:r>
            <a:endParaRPr kumimoji="0" lang="en-US" sz="28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2" name="Picture 1" descr="han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80" y="1016000"/>
            <a:ext cx="12700000" cy="1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60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3884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s-I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References.</a:t>
            </a:r>
            <a:endParaRPr lang="pl-PL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201739" y="2681536"/>
            <a:ext cx="12070381" cy="129614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Standing Upon The Shoulders of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Giants.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6905" y="4337720"/>
            <a:ext cx="20738304" cy="13849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Golden Circle: Attributed to Simon Sinek; Start With Why(2011)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https://www.startwithwhy.com/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9" name="Picture 8" descr="icons line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60374" b="51105"/>
          <a:stretch/>
        </p:blipFill>
        <p:spPr>
          <a:xfrm>
            <a:off x="814736" y="5345832"/>
            <a:ext cx="1282080" cy="1123950"/>
          </a:xfrm>
          <a:prstGeom prst="rect">
            <a:avLst/>
          </a:prstGeom>
        </p:spPr>
      </p:pic>
      <p:pic>
        <p:nvPicPr>
          <p:cNvPr id="10" name="Picture 9" descr="icons line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25" b="48810"/>
          <a:stretch/>
        </p:blipFill>
        <p:spPr>
          <a:xfrm>
            <a:off x="886744" y="4193704"/>
            <a:ext cx="1345176" cy="1176696"/>
          </a:xfrm>
          <a:prstGeom prst="rect">
            <a:avLst/>
          </a:prstGeom>
        </p:spPr>
      </p:pic>
      <p:pic>
        <p:nvPicPr>
          <p:cNvPr id="11" name="Picture 10" descr="icons line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1" t="48877" r="21267"/>
          <a:stretch/>
        </p:blipFill>
        <p:spPr>
          <a:xfrm>
            <a:off x="958752" y="11256044"/>
            <a:ext cx="1092200" cy="1175172"/>
          </a:xfrm>
          <a:prstGeom prst="rect">
            <a:avLst/>
          </a:prstGeom>
        </p:spPr>
      </p:pic>
      <p:pic>
        <p:nvPicPr>
          <p:cNvPr id="12" name="Picture 11" descr="icons line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4" r="2074" b="47491"/>
          <a:stretch/>
        </p:blipFill>
        <p:spPr>
          <a:xfrm>
            <a:off x="886744" y="8874224"/>
            <a:ext cx="1271587" cy="1207028"/>
          </a:xfrm>
          <a:prstGeom prst="rect">
            <a:avLst/>
          </a:prstGeom>
        </p:spPr>
      </p:pic>
      <p:pic>
        <p:nvPicPr>
          <p:cNvPr id="14" name="Picture 13" descr="icons line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t="48952" r="59642"/>
          <a:stretch/>
        </p:blipFill>
        <p:spPr>
          <a:xfrm>
            <a:off x="989088" y="6713984"/>
            <a:ext cx="1193800" cy="1173436"/>
          </a:xfrm>
          <a:prstGeom prst="rect">
            <a:avLst/>
          </a:prstGeom>
        </p:spPr>
      </p:pic>
      <p:pic>
        <p:nvPicPr>
          <p:cNvPr id="15" name="Picture 14" descr="icons line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9" r="39939" b="51123"/>
          <a:stretch/>
        </p:blipFill>
        <p:spPr>
          <a:xfrm>
            <a:off x="958752" y="12143184"/>
            <a:ext cx="1193800" cy="1123528"/>
          </a:xfrm>
          <a:prstGeom prst="rect">
            <a:avLst/>
          </a:prstGeom>
        </p:spPr>
      </p:pic>
      <p:pic>
        <p:nvPicPr>
          <p:cNvPr id="13" name="Picture 12" descr="icons lines2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8" t="38" r="16394" b="48800"/>
          <a:stretch/>
        </p:blipFill>
        <p:spPr>
          <a:xfrm>
            <a:off x="1048272" y="7722096"/>
            <a:ext cx="990600" cy="1176064"/>
          </a:xfrm>
          <a:prstGeom prst="rect">
            <a:avLst/>
          </a:prstGeom>
        </p:spPr>
      </p:pic>
      <p:pic>
        <p:nvPicPr>
          <p:cNvPr id="3" name="Picture 2" descr="icons lines4 copy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0" t="1732" r="5332" b="42953"/>
          <a:stretch/>
        </p:blipFill>
        <p:spPr>
          <a:xfrm>
            <a:off x="980914" y="9984515"/>
            <a:ext cx="1077535" cy="12715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26905" y="5526578"/>
            <a:ext cx="20738304" cy="338554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Hoshin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Star: Attributed to: Masaaki Imai; Kaizen (1986)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https://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www.amazon.com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/Kaizen-Key-Japans-Competitive-Success/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dp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/0071126473https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://www.amazon.com/Maslow-Management-H/dp/0471247804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0952" y="6749929"/>
            <a:ext cx="20738304" cy="178510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SWOT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 Attributed to: Marion Dosher, Dr Otis Benepe, Albert Humphrey, Robert Stewart, Birger 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Lie Morrison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, M. (2006) SWOT Analysis, https://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rapidbi.com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SWOTanalysis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8985" y="7950257"/>
            <a:ext cx="20738304" cy="13849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Ecosystem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Map: Adapted from Ken Wilber; Theory  of Everything (2001)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https://www.amazon.com/Theory-Everything-Integral-Business-Spirituality/dp/1570628556/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5366" y="12422264"/>
            <a:ext cx="20738304" cy="338554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Maslow’s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Heirarchy of Needs: Adapted from Abraham Maslow’s work: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https://www.amazon.com/Maslow-Management-H/dp/0471247804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6905" y="9138008"/>
            <a:ext cx="20738304" cy="13849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Self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Determination Theory: Adapted from Edward Deci and Richard Ryan’s work: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http://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selfdeterminationtheory.org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8985" y="10306363"/>
            <a:ext cx="20738304" cy="258532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EmpathyMap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 https://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dschool.stanford.edu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/groups/k12/wiki/3d994/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empathy_map.html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26904" y="11529713"/>
            <a:ext cx="21530391" cy="13849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DISC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 Adapted from Molton Marsen’s work: 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 https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://www.amazon.com/Emotions-Normal-William-Moulton-Marston/dp/1406701165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56060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st ppt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" name="Picture 9" descr="move touch inspire-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spc="-300" dirty="0" err="1" smtClean="0">
                <a:solidFill>
                  <a:schemeClr val="accent2"/>
                </a:solidFill>
                <a:latin typeface="Open Sans Light"/>
                <a:cs typeface="Open Sans Light"/>
              </a:rPr>
              <a:t>Consistency</a:t>
            </a:r>
            <a:r>
              <a:rPr lang="tr-TR" sz="10000" spc="-3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.</a:t>
            </a:r>
            <a:endParaRPr lang="en-US" sz="10000" spc="-3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1225939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500" spc="-3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Be T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rustworthy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3879" y="3969546"/>
            <a:ext cx="6936096" cy="313931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Look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&amp; F</a:t>
            </a: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eel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(UI Kit)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Language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&amp; L</a:t>
            </a: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exicon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Imagery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&amp; V</a:t>
            </a: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oice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Clarity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&amp; S</a:t>
            </a: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implicity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 Light" charset="0"/>
              <a:ea typeface="Open Sans Light" charset="0"/>
              <a:cs typeface="Open Sans Light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249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6905" y="4494026"/>
            <a:ext cx="20018223" cy="98488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Social Honeycomb Attributed to: Jan H. Kietzmann *, Kristopher Hermkens, Ian P. McCarthy, Bruno S. Silvestre http://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beedie.sfu.ca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/files/PDF/research/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McCarthy_Papers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/2011_Social_Media_BH.pdf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11" name="Picture 10" descr="icons line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7" r="79363" b="3057"/>
          <a:stretch/>
        </p:blipFill>
        <p:spPr>
          <a:xfrm>
            <a:off x="919609" y="11466512"/>
            <a:ext cx="1263279" cy="1072954"/>
          </a:xfrm>
          <a:prstGeom prst="rect">
            <a:avLst/>
          </a:prstGeom>
        </p:spPr>
      </p:pic>
      <p:pic>
        <p:nvPicPr>
          <p:cNvPr id="2" name="Picture 1" descr="icons lines2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0" r="3672" b="48838"/>
          <a:stretch/>
        </p:blipFill>
        <p:spPr>
          <a:xfrm>
            <a:off x="1029194" y="8488247"/>
            <a:ext cx="990600" cy="1176064"/>
          </a:xfrm>
          <a:prstGeom prst="rect">
            <a:avLst/>
          </a:prstGeom>
        </p:spPr>
      </p:pic>
      <p:pic>
        <p:nvPicPr>
          <p:cNvPr id="10" name="Picture 9" descr="icons lines2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5" t="51162" r="3672" b="7546"/>
          <a:stretch/>
        </p:blipFill>
        <p:spPr>
          <a:xfrm>
            <a:off x="1091904" y="6641976"/>
            <a:ext cx="946968" cy="949183"/>
          </a:xfrm>
          <a:prstGeom prst="rect">
            <a:avLst/>
          </a:prstGeom>
        </p:spPr>
      </p:pic>
      <p:pic>
        <p:nvPicPr>
          <p:cNvPr id="12" name="Picture 11" descr="icons lines2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0" t="50000" r="28887" b="-969"/>
          <a:stretch/>
        </p:blipFill>
        <p:spPr>
          <a:xfrm>
            <a:off x="1091904" y="4462240"/>
            <a:ext cx="946968" cy="1171624"/>
          </a:xfrm>
          <a:prstGeom prst="rect">
            <a:avLst/>
          </a:prstGeom>
        </p:spPr>
      </p:pic>
      <p:pic>
        <p:nvPicPr>
          <p:cNvPr id="4" name="Picture 3" descr="icons lines3-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0" t="50000" b="2210"/>
          <a:stretch/>
        </p:blipFill>
        <p:spPr>
          <a:xfrm>
            <a:off x="1073796" y="9647882"/>
            <a:ext cx="1181100" cy="1098550"/>
          </a:xfrm>
          <a:prstGeom prst="rect">
            <a:avLst/>
          </a:prstGeom>
        </p:spPr>
      </p:pic>
      <p:pic>
        <p:nvPicPr>
          <p:cNvPr id="13" name="Picture 12" descr="icons lines3-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0" t="8354" r="810" b="43856"/>
          <a:stretch/>
        </p:blipFill>
        <p:spPr>
          <a:xfrm>
            <a:off x="1001788" y="10530408"/>
            <a:ext cx="1181100" cy="1098550"/>
          </a:xfrm>
          <a:prstGeom prst="rect">
            <a:avLst/>
          </a:prstGeom>
        </p:spPr>
      </p:pic>
      <p:pic>
        <p:nvPicPr>
          <p:cNvPr id="14" name="Picture 13" descr="icons lines2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8" t="38" r="16394" b="48800"/>
          <a:stretch/>
        </p:blipFill>
        <p:spPr>
          <a:xfrm>
            <a:off x="1048272" y="7362056"/>
            <a:ext cx="990600" cy="1176064"/>
          </a:xfrm>
          <a:prstGeom prst="rect">
            <a:avLst/>
          </a:prstGeom>
        </p:spPr>
      </p:pic>
      <p:pic>
        <p:nvPicPr>
          <p:cNvPr id="15" name="Picture 14" descr="icons lines3-01 copy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3" t="56630" r="3321" b="12431"/>
          <a:stretch/>
        </p:blipFill>
        <p:spPr>
          <a:xfrm>
            <a:off x="1102768" y="5786264"/>
            <a:ext cx="914400" cy="7112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984929" y="1023884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s-I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References.</a:t>
            </a:r>
            <a:endParaRPr lang="pl-PL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201739" y="2681536"/>
            <a:ext cx="12070381" cy="129614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Standing Upon The Shoulders of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Giants.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6905" y="8853607"/>
            <a:ext cx="20018223" cy="58477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21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Days: Adapted from  Maxwell 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Maltz: https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www.amazon.com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/Psycho-Cybernetics-Maxwell-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Maltz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dp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/0671221507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1580" y="11628958"/>
            <a:ext cx="20018223" cy="58477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Engagement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Loops: Attributed to Eric 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Ries http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www.startuplessonslearned.com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/2008/12/engagement-loops-beyond-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viral.html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1347" y="9930350"/>
            <a:ext cx="20018223" cy="58477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Flow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 Attributed to Mihaly 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Csikszentmihalyi: https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www.amazon.com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/Flow-Psychology-Experience-Perennial-Classics/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dp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/0061339202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6905" y="10850567"/>
            <a:ext cx="20018223" cy="58477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Activity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Curve: Attributed to B.J. 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Fogg. http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://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www.behaviormodel.org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61441" y="5316051"/>
            <a:ext cx="20018223" cy="13849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Johari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Window (Knowns to Unknown Unknowns): Attributed to Joseph Luft and Harrington Ingham (Jo + Hari)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 https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en.wikipedia.org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/wiki/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Johari_window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1441" y="6829350"/>
            <a:ext cx="20018223" cy="58477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DIKW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 https://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en.wikipedia.org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/wiki/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DIKW_pyramid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47388" y="7663446"/>
            <a:ext cx="20018223" cy="67197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ts val="3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Conscious Competence Model Attributed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to Abraham Maslow, but 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unverified: https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en.wikipedia.org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/wiki/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Four_stages_of_competence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7410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ove touch inspire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6" name="Picture 5" descr="trust ppt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84929" y="1017934"/>
            <a:ext cx="12215183" cy="245415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spc="-300" dirty="0" err="1" smtClean="0">
                <a:solidFill>
                  <a:schemeClr val="accent4"/>
                </a:solidFill>
                <a:latin typeface="Open Sans Light"/>
                <a:cs typeface="Open Sans Light"/>
              </a:rPr>
              <a:t>Transparency</a:t>
            </a:r>
            <a:r>
              <a:rPr lang="tr-TR" sz="10000" spc="-3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.</a:t>
            </a:r>
            <a:endParaRPr lang="en-US" sz="10000" spc="-3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1225939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500" spc="-3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40337" y="2673402"/>
            <a:ext cx="694720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Share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more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han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y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ou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hink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y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ou should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2850" y="4582777"/>
            <a:ext cx="6936096" cy="313931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Knowledge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Techniques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&amp; </a:t>
            </a: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process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Data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&amp; </a:t>
            </a: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insights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Vulnerabilities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12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move touch inspi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00" y="2566574"/>
            <a:ext cx="11150600" cy="838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586" y="11169017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MOVE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65848" y="6194610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INSPIRE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76579" y="8761193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TOUCH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Your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Customer’s</a:t>
            </a:r>
            <a:endParaRPr lang="tr-TR" sz="100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indent="-457200"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Journey</a:t>
            </a:r>
            <a:r>
              <a:rPr lang="tr-TR" sz="10000" dirty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Mission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6658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ve touch inspire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15" name="Picture 14" descr="trust ppt 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984929" y="1017934"/>
            <a:ext cx="12215183" cy="245415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Vulnerability</a:t>
            </a:r>
            <a:r>
              <a:rPr lang="tr-TR" sz="10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.</a:t>
            </a:r>
            <a:endParaRPr lang="en-US" sz="10000" spc="-300" dirty="0">
              <a:solidFill>
                <a:schemeClr val="accent5">
                  <a:lumMod val="60000"/>
                  <a:lumOff val="4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1225939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5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2768" y="2685876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 Light"/>
                <a:cs typeface="Open Sans Light"/>
              </a:rPr>
              <a:t>Be </a:t>
            </a:r>
            <a:r>
              <a:rPr lang="en-US" sz="4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 Light"/>
                <a:cs typeface="Open Sans Light"/>
              </a:rPr>
              <a:t>more human</a:t>
            </a:r>
            <a:endParaRPr lang="en-US" sz="4800" dirty="0">
              <a:solidFill>
                <a:schemeClr val="bg2">
                  <a:lumMod val="20000"/>
                  <a:lumOff val="8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3878" y="3986969"/>
            <a:ext cx="8073773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>
                    <a:lumMod val="9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- Show you are imperfect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u="none" strike="noStrike" kern="1200" cap="none" spc="0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Open Sans Light" charset="0"/>
                <a:ea typeface="Open Sans Light" charset="0"/>
                <a:cs typeface="Open Sans Light" charset="0"/>
                <a:sym typeface="Calibri"/>
              </a:rPr>
              <a:t>- Demonstrate</a:t>
            </a:r>
            <a:r>
              <a:rPr kumimoji="0" lang="en-US" sz="4800" u="none" strike="noStrike" kern="1200" cap="none" spc="0" normalizeH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Open Sans Light" charset="0"/>
                <a:ea typeface="Open Sans Light" charset="0"/>
                <a:cs typeface="Open Sans Light" charset="0"/>
                <a:sym typeface="Calibri"/>
              </a:rPr>
              <a:t> how you respond to disruptions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Open Sans Light" charset="0"/>
              <a:ea typeface="Open Sans Light" charset="0"/>
              <a:cs typeface="Open Sans Light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551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6954" y="4913784"/>
            <a:ext cx="18427151" cy="404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“People will always choose imperfection with integrity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over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a perfect facade.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2876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ust ppt 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84929" y="1018524"/>
            <a:ext cx="12215183" cy="245415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Listening.</a:t>
            </a:r>
            <a:endParaRPr lang="en-US" sz="10000" spc="-3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1225939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15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02768" y="2651495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Listen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with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he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i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ntent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to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understand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3879" y="4905650"/>
            <a:ext cx="8556356" cy="313931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Understand concerns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Respond with passion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Honor feedback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Acknowledge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 Light" charset="0"/>
              <a:ea typeface="Open Sans Light" charset="0"/>
              <a:cs typeface="Open Sans Light" charset="0"/>
              <a:sym typeface="Calibri"/>
            </a:endParaRPr>
          </a:p>
        </p:txBody>
      </p:sp>
      <p:pic>
        <p:nvPicPr>
          <p:cNvPr id="9" name="Picture 8" descr="move touch inspire-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8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ve touch inspire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3" name="Picture 2" descr="trust ppt 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Trust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76261" y="2668453"/>
            <a:ext cx="6911283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The purposeful development </a:t>
            </a:r>
            <a:r>
              <a:rPr lang="en-US" sz="4800">
                <a:solidFill>
                  <a:schemeClr val="bg1"/>
                </a:solidFill>
                <a:latin typeface="Open Sans Light"/>
                <a:cs typeface="Open Sans Light"/>
              </a:rPr>
              <a:t>of </a:t>
            </a:r>
            <a:r>
              <a:rPr lang="en-US" sz="4800" smtClean="0">
                <a:solidFill>
                  <a:schemeClr val="bg1"/>
                </a:solidFill>
                <a:latin typeface="Open Sans Light"/>
                <a:cs typeface="Open Sans Light"/>
              </a:rPr>
              <a:t>trust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531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5060" y="4200999"/>
            <a:ext cx="15272140" cy="4763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“Trust is a pragmatic,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tangible, actionable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asset that you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can create -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much faster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than you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probably think possible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.”</a:t>
            </a: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1248" y="8444753"/>
            <a:ext cx="7508705" cy="14522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6400" dirty="0">
                <a:solidFill>
                  <a:schemeClr val="bg1"/>
                </a:solidFill>
                <a:latin typeface="Open Sans Light"/>
                <a:cs typeface="Open Sans Light"/>
              </a:rPr>
              <a:t>- Stephen </a:t>
            </a:r>
            <a:r>
              <a:rPr lang="en-US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Covey</a:t>
            </a:r>
            <a:endParaRPr lang="en-US" sz="64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9000"/>
              </a:lnSpc>
            </a:pPr>
            <a:endParaRPr lang="en-US" sz="64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9000"/>
              </a:lnSpc>
            </a:pPr>
            <a:endParaRPr lang="en-US" sz="64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6357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ve touch inspire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2" name="Picture 1" descr="move touch inspire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2"/>
                </a:solidFill>
                <a:latin typeface="Open Sans Light"/>
                <a:cs typeface="Open Sans Light"/>
              </a:rPr>
              <a:t>Loyalty</a:t>
            </a:r>
            <a:r>
              <a:rPr lang="tr-T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40337" y="2668453"/>
            <a:ext cx="7379255" cy="303741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Touch your customers with technology to generate sustainable loyalty 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67733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ve touch inspire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2" name="Picture 1" descr="4 factors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17934"/>
            <a:ext cx="9416371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The 4 factors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of Customer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Loyalty.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25248" y="2465512"/>
            <a:ext cx="8890918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Build Trust 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Over Time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27704" y="11394504"/>
            <a:ext cx="8890918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Handle Service 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Disruptions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68464" y="2465512"/>
            <a:ext cx="4924409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Human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Touch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224448" y="11409602"/>
            <a:ext cx="5250194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Reduce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Effort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32670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ve touch inspire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4" name="Picture 3" descr="4 factors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1025352"/>
            <a:ext cx="12359199" cy="325579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rgbClr val="FFAF30"/>
                </a:solidFill>
                <a:latin typeface="Open Sans Light"/>
                <a:cs typeface="Open Sans Light"/>
              </a:rPr>
              <a:t>Build </a:t>
            </a:r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Trust</a:t>
            </a:r>
          </a:p>
          <a:p>
            <a:pPr algn="l"/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Over Time.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2848" y="5753489"/>
            <a:ext cx="9610998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Add Value</a:t>
            </a:r>
          </a:p>
          <a:p>
            <a:pPr marL="685800" marR="0" lvl="0" indent="-6858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B</a:t>
            </a: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e Trustworthy</a:t>
            </a:r>
          </a:p>
          <a:p>
            <a:pPr marL="685800" marR="0" lvl="0" indent="-6858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Be a Rock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212850" y="4164867"/>
            <a:ext cx="9838133" cy="292027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Be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what you say you are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25248" y="2465512"/>
            <a:ext cx="8890918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Build Trust 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Over Time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91171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ve touch inspire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12" name="Picture 11" descr="4 factor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1023884"/>
            <a:ext cx="8784277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0" dirty="0">
                <a:solidFill>
                  <a:schemeClr val="accent4"/>
                </a:solidFill>
                <a:latin typeface="Open Sans Light"/>
                <a:cs typeface="Open Sans Light"/>
              </a:rPr>
              <a:t>Reduce </a:t>
            </a:r>
            <a:r>
              <a:rPr lang="it-IT" sz="10000" dirty="0" err="1" smtClean="0">
                <a:solidFill>
                  <a:schemeClr val="accent4"/>
                </a:solidFill>
                <a:latin typeface="Open Sans Light"/>
                <a:cs typeface="Open Sans Light"/>
              </a:rPr>
              <a:t>Effort</a:t>
            </a:r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0922" y="4360378"/>
            <a:ext cx="7306742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Reduce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&amp; Simplify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Reuse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Predict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88194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Make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it easy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99655" y="-2698880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24448" y="11409602"/>
            <a:ext cx="5250194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Reduce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Effort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959475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ve touch inspire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4" name="Picture 3" descr="4 factor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58752" y="983207"/>
            <a:ext cx="18937655" cy="335451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>
                <a:solidFill>
                  <a:schemeClr val="accent3"/>
                </a:solidFill>
                <a:latin typeface="Open Sans Light"/>
                <a:cs typeface="Open Sans Light"/>
              </a:rPr>
              <a:t>Provide A </a:t>
            </a:r>
            <a:r>
              <a:rPr lang="fr-FR" sz="10000" dirty="0" err="1" smtClean="0">
                <a:solidFill>
                  <a:schemeClr val="accent3"/>
                </a:solidFill>
                <a:latin typeface="Open Sans Light"/>
                <a:cs typeface="Open Sans Light"/>
              </a:rPr>
              <a:t>Human</a:t>
            </a:r>
            <a:r>
              <a:rPr lang="fr-FR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 </a:t>
            </a:r>
            <a:r>
              <a:rPr lang="fr-FR" sz="10000" dirty="0" err="1" smtClean="0">
                <a:solidFill>
                  <a:schemeClr val="accent3"/>
                </a:solidFill>
                <a:latin typeface="Open Sans Light"/>
                <a:cs typeface="Open Sans Light"/>
              </a:rPr>
              <a:t>Touch</a:t>
            </a:r>
            <a:r>
              <a:rPr lang="fr-FR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.</a:t>
            </a:r>
            <a:endParaRPr lang="pl-PL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2848" y="4419896"/>
            <a:ext cx="10115054" cy="313931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spc="-15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Human </a:t>
            </a:r>
            <a:r>
              <a:rPr lang="en-US" sz="4800" kern="1200" spc="-15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Language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spc="-15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Use </a:t>
            </a:r>
            <a:r>
              <a:rPr lang="en-US" sz="4800" kern="1200" spc="-15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Faces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spc="-15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Pick </a:t>
            </a:r>
            <a:r>
              <a:rPr lang="en-US" sz="4800" kern="1200" spc="-15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Up The Phone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spc="-15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Personalize</a:t>
            </a:r>
            <a:endParaRPr lang="en-US" sz="4800" kern="1200" spc="-15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02768" y="2681297"/>
            <a:ext cx="7101829" cy="116650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People Relate to People.</a:t>
            </a:r>
          </a:p>
          <a:p>
            <a:pPr algn="l"/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l"/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68464" y="2465512"/>
            <a:ext cx="4924409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Human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Touch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78278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ve touch inspire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move touch inspi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0"/>
          <a:stretch/>
        </p:blipFill>
        <p:spPr>
          <a:xfrm>
            <a:off x="18176382" y="2566574"/>
            <a:ext cx="3400918" cy="838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11805" y="6194610"/>
            <a:ext cx="410093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ADVOCACY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Your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Customer’s</a:t>
            </a:r>
            <a:endParaRPr lang="tr-TR" sz="100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indent="-457200"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Journey</a:t>
            </a:r>
            <a:r>
              <a:rPr lang="tr-TR" sz="10000" dirty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Earning Advocates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67441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ve touch inspire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2" name="Picture 1" descr="4 factors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1025352"/>
            <a:ext cx="18937655" cy="349852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Handle </a:t>
            </a:r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Service Disruptions.</a:t>
            </a:r>
            <a:endParaRPr lang="pl-PL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9381" y="4410962"/>
            <a:ext cx="7306742" cy="313931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Acknowledge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Make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Commitments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Empower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Service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Over-Communicate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79019" y="2774616"/>
            <a:ext cx="8567467" cy="14081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Manage Anxiety.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27704" y="11394504"/>
            <a:ext cx="8890918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Handle Service 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Disruptions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6992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ve touch inspire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2" name="Picture 1" descr="4 factors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The 4 factors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of Customer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Loyalty.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25248" y="2465512"/>
            <a:ext cx="8890918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Build Trust 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Over Time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27704" y="11394504"/>
            <a:ext cx="8890918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Handle Service 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Disruptions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68464" y="2465512"/>
            <a:ext cx="4924409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Human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Touch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24448" y="11409602"/>
            <a:ext cx="5250194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Reduce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Effort</a:t>
            </a:r>
            <a:endParaRPr lang="en-US" sz="4800" b="1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31540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128" y="3918764"/>
            <a:ext cx="15272140" cy="66116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“People will forget what you said, people will forget what you did, but people will never forget how you made them feel.”</a:t>
            </a:r>
          </a:p>
          <a:p>
            <a:pPr algn="ctr">
              <a:lnSpc>
                <a:spcPts val="900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9000"/>
              </a:lnSpc>
            </a:pPr>
            <a:r>
              <a:rPr lang="en-US" sz="6400" dirty="0">
                <a:solidFill>
                  <a:schemeClr val="bg1"/>
                </a:solidFill>
                <a:latin typeface="Open Sans Light"/>
                <a:cs typeface="Open Sans Light"/>
              </a:rPr>
              <a:t>- Maya Angelou.</a:t>
            </a:r>
          </a:p>
          <a:p>
            <a:pPr algn="ctr">
              <a:lnSpc>
                <a:spcPts val="900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900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5259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ve touch inspire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2" name="Picture 1" descr="move touch inspire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102768" y="2662949"/>
            <a:ext cx="8567467" cy="292027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ROI of Brand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Advocates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4929" y="983208"/>
            <a:ext cx="18937655" cy="214416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4"/>
                </a:solidFill>
                <a:latin typeface="Open Sans Light"/>
                <a:cs typeface="Open Sans Light"/>
              </a:rPr>
              <a:t>Inspire</a:t>
            </a:r>
            <a:r>
              <a:rPr lang="tr-TR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2848" y="3832637"/>
            <a:ext cx="9466982" cy="387798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Forgiveness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Source of evidence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Defenders of your brand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Self-Identified Community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Promote </a:t>
            </a:r>
            <a:r>
              <a:rPr lang="en-US" sz="4800" kern="1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your brand</a:t>
            </a:r>
          </a:p>
        </p:txBody>
      </p:sp>
    </p:spTree>
    <p:extLst>
      <p:ext uri="{BB962C8B-B14F-4D97-AF65-F5344CB8AC3E}">
        <p14:creationId xmlns:p14="http://schemas.microsoft.com/office/powerpoint/2010/main" val="2112651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TX_Bragging_Rights_0519201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239500" y="7962510"/>
            <a:ext cx="3832820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ADVOCACY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THRESHOLD</a:t>
            </a:r>
            <a:endParaRPr lang="en-US" sz="40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13050" y="4769768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Reward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3050" y="11178480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Recognize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13050" y="959430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Honor their feedback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13050" y="7938120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Make it easy to share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13050" y="635394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Invite them in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84929" y="1025352"/>
            <a:ext cx="10919039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Advocacy.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79019" y="2713589"/>
            <a:ext cx="8567467" cy="14081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Triggering Advocacy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0665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TX_Bragging_Rights_05192017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25352"/>
            <a:ext cx="11005459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Advocacy.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192000" y="4898230"/>
            <a:ext cx="9078106" cy="303989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Surprise them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Give them something to remember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Give them something they can only get from you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79019" y="2713589"/>
            <a:ext cx="8567467" cy="14081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Give them something unique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3050" y="4769768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Reward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75455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Bragging_Rights_05192017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5352"/>
            <a:ext cx="10919039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Advocacy.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92000" y="4898230"/>
            <a:ext cx="9001000" cy="325591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Share with them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Make them a part of your community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Make them feel a part of something bigger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79019" y="2753544"/>
            <a:ext cx="10060481" cy="14081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Make them feel like they are insiders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3050" y="635394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Invite them in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3050" y="4769768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Reward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94429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Bragging_Rights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3884"/>
            <a:ext cx="11005459" cy="210349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Advocacy.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86902" y="4898230"/>
            <a:ext cx="8862082" cy="332792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Provide encouragemen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	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 to share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Help them tell a story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Create simple tools that facilitate sharing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030760" y="2753544"/>
            <a:ext cx="8567467" cy="14081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Do the work for them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3050" y="4769768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Reward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3050" y="7938120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Make it easy to share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13050" y="635394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Invite them in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67966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TX_Bragging_Rights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84929" y="1025352"/>
            <a:ext cx="10919039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Advocacy.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192000" y="4898230"/>
            <a:ext cx="9006098" cy="354394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Recognize Feedback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Use their language in your responses</a:t>
            </a:r>
          </a:p>
          <a:p>
            <a:pPr marL="685800" indent="-685800" algn="l">
              <a:buFontTx/>
              <a:buChar char="-"/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Communicate, more than once, when their feedback is considered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79019" y="2713589"/>
            <a:ext cx="8567467" cy="14081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Feedback is gold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3050" y="4769768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Reward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050" y="959430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Honor their feedback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3050" y="7938120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Make it easy to share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3050" y="635394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Invite them in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1416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Bragging_Rights_05192017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84929" y="1025352"/>
            <a:ext cx="10919039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Advocacy.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86902" y="4898230"/>
            <a:ext cx="9078106" cy="267985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Tx/>
              <a:buChar char="-"/>
            </a:pPr>
            <a:r>
              <a:rPr lang="en-US" sz="4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Demonstrate their accomplishments</a:t>
            </a:r>
          </a:p>
          <a:p>
            <a:pPr marL="685800" indent="-685800" algn="l">
              <a:buFontTx/>
              <a:buChar char="-"/>
            </a:pPr>
            <a:r>
              <a:rPr lang="en-US" sz="4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Give them something to brag about</a:t>
            </a:r>
          </a:p>
          <a:p>
            <a:pPr marL="685800" indent="-685800" algn="l">
              <a:buFontTx/>
              <a:buChar char="-"/>
            </a:pPr>
            <a:r>
              <a:rPr lang="en-US" sz="4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Use their name</a:t>
            </a:r>
            <a:endParaRPr lang="en-US" sz="44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79019" y="2753544"/>
            <a:ext cx="8567467" cy="14081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Make them feel special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3050" y="4769768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Reward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050" y="11178480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Recognize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3050" y="959430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Honor their feedback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3050" y="7938120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Make it easy to share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3050" y="635394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Invite them in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48475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ve touch inspire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"/>
            <a:ext cx="24374131" cy="13716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Your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Customer’s</a:t>
            </a:r>
            <a:endParaRPr lang="tr-TR" sz="100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indent="-457200"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Journey.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Loyalty is a Prerequisite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move touch inspi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1"/>
          <a:stretch/>
        </p:blipFill>
        <p:spPr>
          <a:xfrm>
            <a:off x="14287112" y="2566574"/>
            <a:ext cx="7290188" cy="838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60654" y="8761193"/>
            <a:ext cx="362469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LOYALTY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11805" y="6194610"/>
            <a:ext cx="410093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ADVOCACY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629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Bragging_Rights_0519201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84929" y="1025352"/>
            <a:ext cx="10919039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Advocacy.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79019" y="2753544"/>
            <a:ext cx="8567467" cy="14081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Trigger Advocacy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3050" y="4769768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Reward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3050" y="11178480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Recognize them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050" y="959430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Honor their feedback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3050" y="7938120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Make it easy to share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3050" y="6353944"/>
            <a:ext cx="8890918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Invite them in</a:t>
            </a:r>
            <a:endParaRPr lang="en-US" sz="48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39500" y="7962510"/>
            <a:ext cx="3832820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ADVOCACY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kern="1200" dirty="0" smtClean="0">
                <a:solidFill>
                  <a:schemeClr val="bg1"/>
                </a:solidFill>
                <a:latin typeface="Open Sans"/>
                <a:ea typeface="Open Sans Light" charset="0"/>
                <a:cs typeface="Open Sans"/>
              </a:rPr>
              <a:t>THRESHOLD</a:t>
            </a:r>
            <a:endParaRPr lang="en-US" sz="4000" kern="1200" dirty="0">
              <a:solidFill>
                <a:schemeClr val="bg1"/>
              </a:solidFill>
              <a:latin typeface="Open Sans"/>
              <a:ea typeface="Open Sans Light" charset="0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17995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yalty ladder2 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349852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The Loyalty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Ladder.</a:t>
            </a:r>
            <a:endParaRPr lang="pl-PL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201739" y="4193704"/>
            <a:ext cx="8567467" cy="292027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The Micro Experiences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That Impact Your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Brand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5554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yalty ladder2 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04568" y="11106472"/>
            <a:ext cx="5328592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 rtl="0" latinLnBrk="1" hangingPunct="0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Upward Movement.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01739" y="7112226"/>
            <a:ext cx="10790236" cy="297769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This is the point where </a:t>
            </a:r>
            <a:r>
              <a:rPr lang="tr-TR" sz="4000" dirty="0" smtClean="0">
                <a:solidFill>
                  <a:schemeClr val="bg1"/>
                </a:solidFill>
                <a:latin typeface="Open Sans Semibold"/>
                <a:cs typeface="Open Sans Semibold"/>
              </a:rPr>
              <a:t>y</a:t>
            </a:r>
            <a:r>
              <a:rPr lang="en-US" sz="4000" dirty="0" smtClean="0">
                <a:solidFill>
                  <a:schemeClr val="bg1"/>
                </a:solidFill>
                <a:latin typeface="Open Sans Semibold"/>
                <a:cs typeface="Open Sans Semibold"/>
              </a:rPr>
              <a:t>ou’ve earned enough trust </a:t>
            </a:r>
            <a:r>
              <a:rPr lang="en-US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for </a:t>
            </a:r>
            <a:r>
              <a:rPr lang="en-US" sz="4000" dirty="0">
                <a:solidFill>
                  <a:schemeClr val="bg1"/>
                </a:solidFill>
                <a:latin typeface="Open Sans Light"/>
                <a:cs typeface="Open Sans Light"/>
              </a:rPr>
              <a:t>your customers to </a:t>
            </a:r>
            <a:r>
              <a:rPr lang="en-US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make their first</a:t>
            </a:r>
            <a:endParaRPr lang="en-US" sz="40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l"/>
            <a:r>
              <a:rPr lang="en-US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personal </a:t>
            </a:r>
            <a:r>
              <a:rPr lang="en-US" sz="4000" dirty="0">
                <a:solidFill>
                  <a:schemeClr val="bg1"/>
                </a:solidFill>
                <a:latin typeface="Open Sans Light"/>
                <a:cs typeface="Open Sans Light"/>
              </a:rPr>
              <a:t>investment of time, information</a:t>
            </a:r>
          </a:p>
          <a:p>
            <a:pPr algn="l"/>
            <a:r>
              <a:rPr lang="en-US" sz="4000" dirty="0">
                <a:solidFill>
                  <a:schemeClr val="bg1"/>
                </a:solidFill>
                <a:latin typeface="Open Sans Light"/>
                <a:cs typeface="Open Sans Light"/>
              </a:rPr>
              <a:t>or money in your firm.</a:t>
            </a:r>
            <a:endParaRPr lang="en-US" sz="4000" dirty="0">
              <a:solidFill>
                <a:schemeClr val="bg1"/>
              </a:solidFill>
              <a:latin typeface="Open Sans Semibold"/>
              <a:cs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015330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yalty ladder2 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48584" y="7722096"/>
            <a:ext cx="504056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 rtl="0" latinLnBrk="1" hangingPunct="0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Bad Experience.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4121696"/>
            <a:ext cx="10198173" cy="698477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This is the point at which </a:t>
            </a:r>
            <a:r>
              <a:rPr lang="en-US" sz="4000" dirty="0" smtClean="0">
                <a:solidFill>
                  <a:schemeClr val="bg1"/>
                </a:solidFill>
                <a:latin typeface="Open Sans Semibold"/>
                <a:cs typeface="Open Sans Semibold"/>
              </a:rPr>
              <a:t>they have self-determined that they will use your product or service again in the future.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lvl="0" algn="l" defTabSz="914400">
              <a:lnSpc>
                <a:spcPts val="5760"/>
              </a:lnSpc>
              <a:spcBef>
                <a:spcPts val="0"/>
              </a:spcBef>
              <a:defRPr/>
            </a:pPr>
            <a:endParaRPr lang="en-US" sz="4000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lvl="0" algn="l" defTabSz="914400">
              <a:lnSpc>
                <a:spcPts val="5760"/>
              </a:lnSpc>
              <a:spcBef>
                <a:spcPts val="0"/>
              </a:spcBef>
              <a:defRPr/>
            </a:pPr>
            <a:r>
              <a:rPr lang="en-US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They </a:t>
            </a:r>
            <a:r>
              <a:rPr lang="en-US" sz="4000" dirty="0">
                <a:solidFill>
                  <a:schemeClr val="bg1"/>
                </a:solidFill>
                <a:latin typeface="Open Sans Light"/>
                <a:cs typeface="Open Sans Light"/>
              </a:rPr>
              <a:t>will not hunt for a competitor.</a:t>
            </a:r>
          </a:p>
          <a:p>
            <a:pPr lvl="0" algn="l" defTabSz="914400">
              <a:lnSpc>
                <a:spcPts val="576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  <a:latin typeface="Open Sans Light"/>
                <a:cs typeface="Open Sans Light"/>
              </a:rPr>
              <a:t>They trust you to deliver on your</a:t>
            </a:r>
          </a:p>
          <a:p>
            <a:pPr lvl="0" algn="l" defTabSz="914400">
              <a:lnSpc>
                <a:spcPts val="576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schemeClr val="bg1"/>
                </a:solidFill>
                <a:latin typeface="Open Sans Light"/>
                <a:cs typeface="Open Sans Light"/>
              </a:rPr>
              <a:t>brand promise again.</a:t>
            </a:r>
          </a:p>
          <a:p>
            <a:pPr algn="l"/>
            <a:endParaRPr lang="en-US" sz="4000" dirty="0" smtClean="0">
              <a:solidFill>
                <a:schemeClr val="bg1"/>
              </a:solidFill>
              <a:latin typeface="Open Sans Semibold"/>
              <a:cs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764049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66" y="1817440"/>
            <a:ext cx="18110742" cy="101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25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yalty ladder2 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5137" y="857584"/>
            <a:ext cx="10957916" cy="63111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46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This is the point </a:t>
            </a:r>
            <a:r>
              <a:rPr lang="en-US" sz="40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where y</a:t>
            </a:r>
            <a:r>
              <a:rPr lang="en-US" sz="4000" kern="1200" dirty="0" smtClean="0">
                <a:solidFill>
                  <a:schemeClr val="bg1"/>
                </a:solidFill>
                <a:latin typeface="Open Sans Semibold"/>
                <a:ea typeface="+mn-ea"/>
                <a:cs typeface="Open Sans Semibold"/>
              </a:rPr>
              <a:t>our customer invests their time and personal energy into your product.</a:t>
            </a:r>
          </a:p>
          <a:p>
            <a:pPr marR="0" lvl="0" algn="l" defTabSz="914400" rtl="0" eaLnBrk="1" fontAlgn="auto" latinLnBrk="0" hangingPunct="1">
              <a:lnSpc>
                <a:spcPts val="46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000" kern="1200" dirty="0">
              <a:solidFill>
                <a:schemeClr val="bg1"/>
              </a:solidFill>
              <a:latin typeface="Open Sans Semibold"/>
              <a:ea typeface="+mn-ea"/>
              <a:cs typeface="Open Sans Semibold"/>
            </a:endParaRPr>
          </a:p>
          <a:p>
            <a:pPr marR="0" lvl="0" algn="l" defTabSz="914400" rtl="0" eaLnBrk="1" fontAlgn="auto" latinLnBrk="0" hangingPunct="1">
              <a:lnSpc>
                <a:spcPts val="46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000" kern="1200" dirty="0" smtClean="0">
              <a:solidFill>
                <a:schemeClr val="bg1"/>
              </a:solidFill>
              <a:latin typeface="Open Sans Semibold"/>
              <a:ea typeface="+mn-ea"/>
              <a:cs typeface="Open Sans Semibold"/>
            </a:endParaRPr>
          </a:p>
          <a:p>
            <a:pPr marR="0" lvl="0" algn="l" defTabSz="914400" rtl="0" eaLnBrk="1" fontAlgn="auto" latinLnBrk="0" hangingPunct="1">
              <a:lnSpc>
                <a:spcPts val="46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000" kern="1200" dirty="0">
              <a:solidFill>
                <a:schemeClr val="bg1"/>
              </a:solidFill>
              <a:latin typeface="Open Sans Semibold"/>
              <a:ea typeface="+mn-ea"/>
              <a:cs typeface="Open Sans Semibold"/>
            </a:endParaRPr>
          </a:p>
          <a:p>
            <a:pPr marR="0" lvl="0" algn="l" defTabSz="914400" rtl="0" eaLnBrk="1" fontAlgn="auto" latinLnBrk="0" hangingPunct="1">
              <a:lnSpc>
                <a:spcPts val="50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kern="1200" dirty="0" smtClean="0">
                <a:solidFill>
                  <a:schemeClr val="bg1"/>
                </a:solidFill>
                <a:latin typeface="Open Sans Semibold"/>
                <a:ea typeface="+mn-ea"/>
                <a:cs typeface="Open Sans Semibold"/>
              </a:rPr>
              <a:t>It could be them giving you unsolicited feedback about your product.</a:t>
            </a:r>
          </a:p>
          <a:p>
            <a:pPr marR="0" lvl="0" algn="l" defTabSz="914400" rtl="0" eaLnBrk="1" fontAlgn="auto" latinLnBrk="0" hangingPunct="1">
              <a:lnSpc>
                <a:spcPts val="50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kern="1200" dirty="0" smtClean="0">
                <a:solidFill>
                  <a:schemeClr val="bg1"/>
                </a:solidFill>
                <a:latin typeface="Open Sans Semibold"/>
                <a:ea typeface="+mn-ea"/>
                <a:cs typeface="Open Sans Semibold"/>
              </a:rPr>
              <a:t>It could be them bragging about your product to their friends &amp; family</a:t>
            </a:r>
            <a:endParaRPr lang="en-US" sz="40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76576" y="4337720"/>
            <a:ext cx="6336704" cy="477566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 rtl="0" latinLnBrk="1" hangingPunct="0">
              <a:lnSpc>
                <a:spcPts val="6000"/>
              </a:lnSpc>
            </a:pPr>
            <a:r>
              <a:rPr lang="en-US" sz="3800" dirty="0">
                <a:solidFill>
                  <a:schemeClr val="bg1"/>
                </a:solidFill>
                <a:latin typeface="Open Sans Light"/>
                <a:cs typeface="Open Sans Light"/>
              </a:rPr>
              <a:t>An advocate has </a:t>
            </a:r>
            <a:r>
              <a:rPr lang="en-US" sz="3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put</a:t>
            </a:r>
          </a:p>
          <a:p>
            <a:pPr algn="ctr" rtl="0" latinLnBrk="1" hangingPunct="0">
              <a:lnSpc>
                <a:spcPts val="6000"/>
              </a:lnSpc>
            </a:pPr>
            <a:r>
              <a:rPr lang="en-US" sz="3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their personal </a:t>
            </a:r>
            <a:r>
              <a:rPr lang="en-US" sz="3800" dirty="0">
                <a:solidFill>
                  <a:schemeClr val="bg1"/>
                </a:solidFill>
                <a:latin typeface="Open Sans Light"/>
                <a:cs typeface="Open Sans Light"/>
              </a:rPr>
              <a:t>seal </a:t>
            </a:r>
            <a:r>
              <a:rPr lang="en-US" sz="3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of</a:t>
            </a:r>
          </a:p>
          <a:p>
            <a:pPr algn="ctr" rtl="0" latinLnBrk="1" hangingPunct="0">
              <a:lnSpc>
                <a:spcPts val="6000"/>
              </a:lnSpc>
            </a:pPr>
            <a:r>
              <a:rPr lang="en-US" sz="3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approval on </a:t>
            </a:r>
            <a:r>
              <a:rPr lang="en-US" sz="3800" dirty="0">
                <a:solidFill>
                  <a:schemeClr val="bg1"/>
                </a:solidFill>
                <a:latin typeface="Open Sans Light"/>
                <a:cs typeface="Open Sans Light"/>
              </a:rPr>
              <a:t>your </a:t>
            </a:r>
            <a:r>
              <a:rPr lang="en-US" sz="3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brand.</a:t>
            </a:r>
            <a:endParaRPr lang="en-US" sz="3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 rtl="0" latinLnBrk="1" hangingPunct="0">
              <a:lnSpc>
                <a:spcPts val="6000"/>
              </a:lnSpc>
            </a:pPr>
            <a:r>
              <a:rPr lang="en-US" sz="3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it </a:t>
            </a:r>
            <a:r>
              <a:rPr lang="en-US" sz="3800" dirty="0">
                <a:solidFill>
                  <a:schemeClr val="bg1"/>
                </a:solidFill>
                <a:latin typeface="Open Sans Light"/>
                <a:cs typeface="Open Sans Light"/>
              </a:rPr>
              <a:t>becomes much </a:t>
            </a:r>
            <a:r>
              <a:rPr lang="en-US" sz="3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more difficult </a:t>
            </a:r>
            <a:r>
              <a:rPr lang="en-US" sz="3800" dirty="0">
                <a:solidFill>
                  <a:schemeClr val="bg1"/>
                </a:solidFill>
                <a:latin typeface="Open Sans Light"/>
                <a:cs typeface="Open Sans Light"/>
              </a:rPr>
              <a:t>for them to </a:t>
            </a:r>
            <a:r>
              <a:rPr lang="en-US" sz="3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move down </a:t>
            </a:r>
            <a:r>
              <a:rPr lang="en-US" sz="3800" dirty="0">
                <a:solidFill>
                  <a:schemeClr val="bg1"/>
                </a:solidFill>
                <a:latin typeface="Open Sans Light"/>
                <a:cs typeface="Open Sans Light"/>
              </a:rPr>
              <a:t>the </a:t>
            </a:r>
            <a:endParaRPr lang="en-US" sz="3800" dirty="0" smtClean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 rtl="0" latinLnBrk="1" hangingPunct="0">
              <a:lnSpc>
                <a:spcPts val="6000"/>
              </a:lnSpc>
            </a:pPr>
            <a:r>
              <a:rPr lang="en-US" sz="3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ladder</a:t>
            </a:r>
            <a:r>
              <a:rPr lang="en-US" sz="3800" dirty="0">
                <a:solidFill>
                  <a:schemeClr val="bg1"/>
                </a:solidFill>
                <a:latin typeface="Open Sans Light"/>
                <a:cs typeface="Open Sans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9018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8952" y="3396377"/>
            <a:ext cx="18427151" cy="95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“An inspired customer, willing </a:t>
            </a:r>
          </a:p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to defend and promote your brand</a:t>
            </a:r>
          </a:p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is one of the best investments</a:t>
            </a:r>
          </a:p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that you can make.”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544622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4"/>
                </a:solidFill>
                <a:latin typeface="Open Sans Light"/>
                <a:cs typeface="Open Sans Light"/>
              </a:rPr>
              <a:t>Customer Power</a:t>
            </a:r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01739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Open Sans Light"/>
                <a:cs typeface="Open Sans Light"/>
              </a:rPr>
              <a:t>We’re Disillusioned.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01739" y="3918755"/>
            <a:ext cx="11004549" cy="54595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48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rgbClr val="A1B53A"/>
                </a:solidFill>
                <a:latin typeface="Open Sans Light"/>
                <a:cs typeface="Open Sans Light"/>
              </a:rPr>
              <a:t>73% of Customers leave</a:t>
            </a:r>
          </a:p>
          <a:p>
            <a:pPr algn="l">
              <a:lnSpc>
                <a:spcPts val="5480"/>
              </a:lnSpc>
              <a:spcBef>
                <a:spcPts val="0"/>
              </a:spcBef>
            </a:pPr>
            <a:r>
              <a:rPr lang="en-US" sz="4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Open Sans Light"/>
                <a:cs typeface="Open Sans Light"/>
              </a:rPr>
              <a:t>because of dissatisfactory customer service.</a:t>
            </a:r>
          </a:p>
          <a:p>
            <a:pPr algn="l">
              <a:lnSpc>
                <a:spcPts val="5480"/>
              </a:lnSpc>
              <a:spcBef>
                <a:spcPts val="0"/>
              </a:spcBef>
            </a:pP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  <a:p>
            <a:pPr algn="l">
              <a:lnSpc>
                <a:spcPts val="5480"/>
              </a:lnSpc>
              <a:spcBef>
                <a:spcPts val="0"/>
              </a:spcBef>
            </a:pPr>
            <a:r>
              <a:rPr lang="en-US" sz="4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Open Sans Light"/>
                <a:cs typeface="Open Sans Light"/>
              </a:rPr>
              <a:t>Companies losing the customer,</a:t>
            </a:r>
          </a:p>
          <a:p>
            <a:pPr algn="l">
              <a:lnSpc>
                <a:spcPts val="548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rgbClr val="A1B53A"/>
                </a:solidFill>
                <a:latin typeface="Open Sans Light"/>
                <a:cs typeface="Open Sans Light"/>
              </a:rPr>
              <a:t>Believe that only 21% leave</a:t>
            </a: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Open Sans Light"/>
                <a:cs typeface="Open Sans Light"/>
              </a:rPr>
              <a:t>because</a:t>
            </a:r>
          </a:p>
          <a:p>
            <a:pPr algn="l">
              <a:lnSpc>
                <a:spcPts val="5480"/>
              </a:lnSpc>
              <a:spcBef>
                <a:spcPts val="0"/>
              </a:spcBef>
            </a:pPr>
            <a:r>
              <a:rPr lang="en-US" sz="4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Open Sans Light"/>
                <a:cs typeface="Open Sans Light"/>
              </a:rPr>
              <a:t>of dissatisfactory customer service.</a:t>
            </a:r>
            <a:endParaRPr lang="en-US" sz="4400" dirty="0">
              <a:solidFill>
                <a:schemeClr val="tx2">
                  <a:lumMod val="20000"/>
                  <a:lumOff val="8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1738" y="12690648"/>
            <a:ext cx="20207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Open Sans"/>
                <a:cs typeface="Open Sans"/>
              </a:rPr>
              <a:t>Source: http://www.bautomation.com/resources/articles/startling-statistics-on-customer-retention-acquisition/489</a:t>
            </a:r>
          </a:p>
        </p:txBody>
      </p:sp>
      <p:pic>
        <p:nvPicPr>
          <p:cNvPr id="3" name="Picture 2" descr="ITX_Costumer_Power_0503201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6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2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v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116" y="-1422920"/>
            <a:ext cx="26913636" cy="1513892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110045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How We Treat Our Customers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Matters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l"/>
            <a:endParaRPr lang="en-US" sz="4800" dirty="0">
              <a:solidFill>
                <a:schemeClr val="bg2">
                  <a:lumMod val="20000"/>
                  <a:lumOff val="8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1738" y="12690648"/>
            <a:ext cx="20207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Open Sans"/>
                <a:cs typeface="Open Sans"/>
              </a:rPr>
              <a:t>Source:  http://www.retentionscience.com/the-top-4-reasons-customers-churn-and-how-to-prevent-</a:t>
            </a:r>
            <a:r>
              <a:rPr lang="en-US" sz="2000" dirty="0" smtClean="0">
                <a:latin typeface="Open Sans"/>
                <a:cs typeface="Open Sans"/>
              </a:rPr>
              <a:t>it White </a:t>
            </a:r>
            <a:r>
              <a:rPr lang="en-US" sz="2000" dirty="0">
                <a:latin typeface="Open Sans"/>
                <a:cs typeface="Open Sans"/>
              </a:rPr>
              <a:t>House Office of Consumer Affairs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o-RO" sz="10000" dirty="0">
                <a:solidFill>
                  <a:schemeClr val="accent4"/>
                </a:solidFill>
                <a:latin typeface="Open Sans Light"/>
                <a:cs typeface="Open Sans Light"/>
              </a:rPr>
              <a:t>Service.</a:t>
            </a:r>
          </a:p>
        </p:txBody>
      </p:sp>
    </p:spTree>
    <p:extLst>
      <p:ext uri="{BB962C8B-B14F-4D97-AF65-F5344CB8AC3E}">
        <p14:creationId xmlns:p14="http://schemas.microsoft.com/office/powerpoint/2010/main" val="1652561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o-RO" sz="10000" dirty="0">
                <a:solidFill>
                  <a:schemeClr val="accent4"/>
                </a:solidFill>
                <a:latin typeface="Open Sans Light"/>
                <a:cs typeface="Open Sans Light"/>
              </a:rPr>
              <a:t>Service.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1738" y="12690648"/>
            <a:ext cx="20207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Open Sans"/>
                <a:cs typeface="Open Sans"/>
              </a:rPr>
              <a:t>Source:  http://www.retentionscience.com/the-top-4-reasons-customers-churn-and-how-to-prevent-</a:t>
            </a:r>
            <a:r>
              <a:rPr lang="en-US" sz="2000" dirty="0" smtClean="0">
                <a:latin typeface="Open Sans"/>
                <a:cs typeface="Open Sans"/>
              </a:rPr>
              <a:t>it White </a:t>
            </a:r>
            <a:r>
              <a:rPr lang="en-US" sz="2000" dirty="0">
                <a:latin typeface="Open Sans"/>
                <a:cs typeface="Open Sans"/>
              </a:rPr>
              <a:t>House Office of Consumer Affairs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02768" y="2668453"/>
            <a:ext cx="110045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How We Treat Our Customers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Matters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l"/>
            <a:endParaRPr lang="en-US" sz="4800" dirty="0">
              <a:solidFill>
                <a:schemeClr val="bg2">
                  <a:lumMod val="20000"/>
                  <a:lumOff val="8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7" name="Picture 6" descr="ITX_Service_stats_B_0503201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768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1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ve touch inspire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move touch insp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00" y="2566574"/>
            <a:ext cx="11150600" cy="838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586" y="11169017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TRUST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60654" y="8761193"/>
            <a:ext cx="362469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LOYALTY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11805" y="6194610"/>
            <a:ext cx="410093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ADVOCACY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Trust is a Prerequisite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Your Customer’s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Journey.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8698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sen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o-RO" sz="10000" dirty="0" err="1" smtClean="0">
                <a:solidFill>
                  <a:schemeClr val="accent2"/>
                </a:solidFill>
                <a:latin typeface="Open Sans Light"/>
                <a:cs typeface="Open Sans Light"/>
              </a:rPr>
              <a:t>Listen</a:t>
            </a:r>
            <a:r>
              <a:rPr lang="ro-RO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.</a:t>
            </a:r>
            <a:endParaRPr lang="ro-RO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753387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How To Identify Your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Customer’s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Needs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l"/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6746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8952" y="3185592"/>
            <a:ext cx="1842715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“People don’t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know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 until you show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it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to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them.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9265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8952" y="3185592"/>
            <a:ext cx="18427151" cy="95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“People don’t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know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 until you show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it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to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them.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r>
              <a:rPr lang="tr-TR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Steve Jobs</a:t>
            </a:r>
            <a:r>
              <a:rPr lang="en-US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.</a:t>
            </a:r>
          </a:p>
          <a:p>
            <a:pPr algn="ctr">
              <a:lnSpc>
                <a:spcPts val="10560"/>
              </a:lnSpc>
            </a:pPr>
            <a:endParaRPr lang="en-US" sz="64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015149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4976" y="2107916"/>
            <a:ext cx="1842715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“It isn’t normal to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know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we want. It’s a rare and difficult psychological achievement.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49998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4976" y="2107916"/>
            <a:ext cx="18427151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“It isn’t normal to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know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we want. It’s a rare and difficult psychological achievement.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Abraham Maslow.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67538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6954" y="3203291"/>
            <a:ext cx="196061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“If I had asked my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customers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wanted, they would’ve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said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faster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horses.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1715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6954" y="3203291"/>
            <a:ext cx="19606166" cy="8156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“If I had asked my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customers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wanted, they would’ve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said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faster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horses.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r>
              <a:rPr lang="fr-FR" sz="6400" dirty="0">
                <a:solidFill>
                  <a:schemeClr val="bg1"/>
                </a:solidFill>
                <a:latin typeface="Open Sans Light"/>
                <a:cs typeface="Open Sans Light"/>
              </a:rPr>
              <a:t>– Henry </a:t>
            </a:r>
            <a:r>
              <a:rPr lang="fr-FR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Ford.</a:t>
            </a:r>
            <a:endParaRPr lang="fr-FR" sz="64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9773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6954" y="3203291"/>
            <a:ext cx="19606166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“If I had asked my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customers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wanted, they would’ve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said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faster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horses.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r>
              <a:rPr lang="fr-FR" sz="6400" dirty="0">
                <a:solidFill>
                  <a:schemeClr val="bg1"/>
                </a:solidFill>
                <a:latin typeface="Open Sans Light"/>
                <a:cs typeface="Open Sans Light"/>
              </a:rPr>
              <a:t>– </a:t>
            </a:r>
            <a:r>
              <a:rPr lang="fr-FR" sz="64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Unknown</a:t>
            </a:r>
            <a:r>
              <a:rPr lang="fr-FR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 (but </a:t>
            </a:r>
            <a:r>
              <a:rPr lang="fr-FR" sz="6400" dirty="0">
                <a:solidFill>
                  <a:schemeClr val="bg1"/>
                </a:solidFill>
                <a:latin typeface="Open Sans Light"/>
                <a:cs typeface="Open Sans Light"/>
              </a:rPr>
              <a:t>W</a:t>
            </a:r>
            <a:r>
              <a:rPr lang="fr-FR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ise) Consultant.</a:t>
            </a:r>
            <a:endParaRPr lang="fr-FR" sz="64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8591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TX_Voice_of_Customer_Chart_05192017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</a:t>
            </a:r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Voice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of </a:t>
            </a:r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Customer.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74776" y="4193704"/>
            <a:ext cx="9289032" cy="460851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 model for maximizing our understanding of needs and wants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Passive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Active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72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Voice_of_Customer_Chart_05192017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2849" y="5373214"/>
            <a:ext cx="8073773" cy="313931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Customer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Surveys  (NPS)</a:t>
            </a: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Customer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Focus Groups</a:t>
            </a: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Customer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Communities </a:t>
            </a: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User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Studies &amp; Testing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3120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Surveys </a:t>
            </a:r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Focus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Groups</a:t>
            </a:r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4193704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o-RO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Active/Direct</a:t>
            </a:r>
            <a:endParaRPr lang="ro-RO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Passive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Active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Indirect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233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imension of competi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17" y="463501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67865" y="5050251"/>
            <a:ext cx="3528392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5400" b="1" dirty="0" smtClean="0">
                <a:solidFill>
                  <a:schemeClr val="accent2"/>
                </a:solidFill>
                <a:latin typeface="Open Sans"/>
                <a:cs typeface="Open Sans"/>
              </a:rPr>
              <a:t>QUALITY</a:t>
            </a:r>
            <a:endParaRPr kumimoji="0" lang="en-US" sz="5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31198" y="5126033"/>
            <a:ext cx="2672313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5400" b="1" dirty="0" smtClean="0">
                <a:solidFill>
                  <a:schemeClr val="accent4"/>
                </a:solidFill>
                <a:latin typeface="Open Sans"/>
                <a:cs typeface="Open Sans"/>
              </a:rPr>
              <a:t>SPEED</a:t>
            </a:r>
            <a:endParaRPr kumimoji="0" lang="en-US" sz="5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44423" y="11610528"/>
            <a:ext cx="2744321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5400" b="1" dirty="0" smtClean="0">
                <a:solidFill>
                  <a:schemeClr val="accent1"/>
                </a:solidFill>
                <a:latin typeface="Open Sans"/>
                <a:cs typeface="Open Sans"/>
              </a:rPr>
              <a:t>PRICE</a:t>
            </a:r>
            <a:endParaRPr kumimoji="0" lang="en-US" sz="5400" b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Dimensions</a:t>
            </a:r>
            <a:endParaRPr lang="tr-TR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o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f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Competition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Choose two</a:t>
            </a:r>
          </a:p>
        </p:txBody>
      </p:sp>
    </p:spTree>
    <p:extLst>
      <p:ext uri="{BB962C8B-B14F-4D97-AF65-F5344CB8AC3E}">
        <p14:creationId xmlns:p14="http://schemas.microsoft.com/office/powerpoint/2010/main" val="19645523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Voice_of_Customer_Chart_05192017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User Feedback.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2768" y="2609528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Passive/</a:t>
            </a:r>
            <a:r>
              <a:rPr lang="pt-BR" sz="4800" dirty="0" err="1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Direct</a:t>
            </a:r>
            <a:endParaRPr lang="pt-BR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0760" y="3862027"/>
            <a:ext cx="9394975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Feedback 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Customer Service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 </a:t>
            </a: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Calls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Passive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Active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Indirect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502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Voice_of_Customer_Chart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Activity Analysis.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2768" y="2671477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Passive/</a:t>
            </a:r>
            <a:r>
              <a:rPr lang="pt-BR" sz="4800" dirty="0" err="1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Indirect</a:t>
            </a:r>
            <a:r>
              <a:rPr lang="pt-BR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 </a:t>
            </a:r>
            <a:endParaRPr lang="pt-BR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2849" y="3953289"/>
            <a:ext cx="8073773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Competitive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Analysis </a:t>
            </a: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Analytics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Service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Logs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Passive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Active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Direct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301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Voice_of_Customer_Chart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1025352"/>
            <a:ext cx="18937655" cy="19116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Workshops. 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74776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o-RO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Active/Indirect</a:t>
            </a:r>
            <a:endParaRPr lang="ro-RO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760" y="3971873"/>
            <a:ext cx="8073773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Team Surveys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Workshops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Passive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Active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Direct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676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on sine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2280" y="10386392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WHAT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Simon Sinek.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73786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on sine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2280" y="10386392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WHAT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2280" y="86582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HOW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Simon Sinek.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3699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on sine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2280" y="10386392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WHAT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2280" y="86582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HOW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40272" y="68580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Simon Sinek.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36830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on sine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2280" y="10386392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WHAT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2280" y="86582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HOW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40272" y="68580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Start With Why.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141413" y="4337720"/>
            <a:ext cx="10790237" cy="365555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“People don’t buy what you do,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They buy why you do it."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2850" y="6490992"/>
            <a:ext cx="7306742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Simon Sinek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91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shin sta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Concern Mapping.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091657" y="2562605"/>
            <a:ext cx="10790236" cy="292027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Identifying and Mapping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What Your Customers Value.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0760" y="4690792"/>
            <a:ext cx="7306742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The Hoshin Star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1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shin star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Concern Mapping.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091657" y="2562605"/>
            <a:ext cx="10790236" cy="292027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Identifying and Mapping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What Your Customers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Value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0760" y="4690792"/>
            <a:ext cx="7306742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The Hoshin Star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77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cad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4"/>
                </a:solidFill>
                <a:latin typeface="Open Sans Light"/>
                <a:cs typeface="Open Sans Light"/>
              </a:rPr>
              <a:t>The Cascade</a:t>
            </a:r>
          </a:p>
          <a:p>
            <a:pPr algn="l"/>
            <a:r>
              <a:rPr lang="en-US" sz="10000" dirty="0">
                <a:solidFill>
                  <a:schemeClr val="accent4"/>
                </a:solidFill>
                <a:latin typeface="Open Sans Light"/>
                <a:cs typeface="Open Sans Light"/>
              </a:rPr>
              <a:t>of </a:t>
            </a:r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Concerns.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02768" y="4193704"/>
            <a:ext cx="8567467" cy="292027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Feature Prioritization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Tool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77905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mension of competition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65" y="486816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83783" y="4769768"/>
            <a:ext cx="3752433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5400" b="1" dirty="0" smtClean="0">
                <a:solidFill>
                  <a:schemeClr val="accent2"/>
                </a:solidFill>
                <a:latin typeface="Open Sans"/>
                <a:cs typeface="Open Sans"/>
              </a:rPr>
              <a:t>QUALITY</a:t>
            </a:r>
            <a:endParaRPr kumimoji="0" lang="en-US" sz="5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Social Media?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>
                <a:solidFill>
                  <a:schemeClr val="accent1"/>
                </a:solidFill>
                <a:latin typeface="Open Sans Light"/>
                <a:cs typeface="Open Sans Light"/>
              </a:rPr>
              <a:t>Dimensions</a:t>
            </a:r>
          </a:p>
          <a:p>
            <a:pPr algn="l"/>
            <a:r>
              <a:rPr lang="en-US" sz="10000" dirty="0">
                <a:solidFill>
                  <a:schemeClr val="accent1"/>
                </a:solidFill>
                <a:latin typeface="Open Sans Light"/>
                <a:cs typeface="Open Sans Light"/>
              </a:rPr>
              <a:t>o</a:t>
            </a:r>
            <a:r>
              <a:rPr lang="tr-TR" sz="10000" dirty="0">
                <a:solidFill>
                  <a:schemeClr val="accent1"/>
                </a:solidFill>
                <a:latin typeface="Open Sans Light"/>
                <a:cs typeface="Open Sans Light"/>
              </a:rPr>
              <a:t>f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Competition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2551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Icons_Strategy_Tactics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12" y="0"/>
            <a:ext cx="5742432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9463" y="2177480"/>
            <a:ext cx="20645437" cy="32476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"</a:t>
            </a:r>
            <a:r>
              <a:rPr lang="en-US" sz="7200" b="1" dirty="0">
                <a:solidFill>
                  <a:schemeClr val="bg1"/>
                </a:solidFill>
                <a:latin typeface="Open Sans"/>
                <a:cs typeface="Open Sans"/>
              </a:rPr>
              <a:t>Strategy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 without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tactics</a:t>
            </a:r>
          </a:p>
          <a:p>
            <a:pPr algn="ctr">
              <a:lnSpc>
                <a:spcPts val="900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is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 slowest path to victory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9000"/>
              </a:lnSpc>
            </a:pPr>
            <a:endParaRPr lang="en-US" sz="64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900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7007424" y="6425950"/>
            <a:ext cx="10657184" cy="22967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9463" y="8082136"/>
            <a:ext cx="20645437" cy="3807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Tactics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without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strategy</a:t>
            </a:r>
          </a:p>
          <a:p>
            <a:pPr algn="ctr">
              <a:lnSpc>
                <a:spcPts val="900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is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that noise that you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hear</a:t>
            </a:r>
          </a:p>
          <a:p>
            <a:pPr algn="ctr">
              <a:lnSpc>
                <a:spcPts val="900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right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before defeat."</a:t>
            </a:r>
            <a:endParaRPr lang="en-US" sz="64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900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9000"/>
              </a:lnSpc>
            </a:pPr>
            <a:endParaRPr lang="en-US" sz="64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900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53291" y="11748364"/>
            <a:ext cx="7004766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fr-FR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– Sun </a:t>
            </a:r>
            <a:r>
              <a:rPr lang="fr-FR" sz="64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Tzu</a:t>
            </a:r>
            <a:endParaRPr lang="fr-FR" sz="64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5009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stomers journey new sequence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Your Customer’s Journey.</a:t>
            </a:r>
          </a:p>
        </p:txBody>
      </p:sp>
    </p:spTree>
    <p:extLst>
      <p:ext uri="{BB962C8B-B14F-4D97-AF65-F5344CB8AC3E}">
        <p14:creationId xmlns:p14="http://schemas.microsoft.com/office/powerpoint/2010/main" val="975535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stomers journey new sequence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Your Customer’s Journey.</a:t>
            </a:r>
          </a:p>
        </p:txBody>
      </p:sp>
    </p:spTree>
    <p:extLst>
      <p:ext uri="{BB962C8B-B14F-4D97-AF65-F5344CB8AC3E}">
        <p14:creationId xmlns:p14="http://schemas.microsoft.com/office/powerpoint/2010/main" val="506427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stomers journey new sequence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Your Customer’s Journey.</a:t>
            </a:r>
          </a:p>
        </p:txBody>
      </p:sp>
    </p:spTree>
    <p:extLst>
      <p:ext uri="{BB962C8B-B14F-4D97-AF65-F5344CB8AC3E}">
        <p14:creationId xmlns:p14="http://schemas.microsoft.com/office/powerpoint/2010/main" val="1382172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stomers journey new sequence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Your Customer’s Journey.</a:t>
            </a:r>
          </a:p>
        </p:txBody>
      </p:sp>
    </p:spTree>
    <p:extLst>
      <p:ext uri="{BB962C8B-B14F-4D97-AF65-F5344CB8AC3E}">
        <p14:creationId xmlns:p14="http://schemas.microsoft.com/office/powerpoint/2010/main" val="998807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</a:t>
            </a:r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Customer’s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Actual Journey.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pic>
        <p:nvPicPr>
          <p:cNvPr id="7" name="Picture 6" descr="customers journey Vector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0"/>
            <a:ext cx="24384000" cy="137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8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Customers_Journey_02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Journey Framework.</a:t>
            </a:r>
            <a:endParaRPr lang="ro-RO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0666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Awareness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1400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4800" b="1" dirty="0">
                <a:solidFill>
                  <a:schemeClr val="bg1"/>
                </a:solidFill>
                <a:latin typeface="Open Sans"/>
                <a:cs typeface="Open Sans"/>
              </a:rPr>
              <a:t>Trust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91153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800" b="1" dirty="0">
                <a:solidFill>
                  <a:schemeClr val="bg1"/>
                </a:solidFill>
                <a:latin typeface="Open Sans"/>
                <a:cs typeface="Open Sans"/>
              </a:rPr>
              <a:t>Loyalty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68664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Advocacy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956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Customers_Journey_02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Thresholds.</a:t>
            </a:r>
            <a:endParaRPr lang="ro-RO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0666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Awareness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1400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4800" b="1" dirty="0">
                <a:solidFill>
                  <a:schemeClr val="bg1"/>
                </a:solidFill>
                <a:latin typeface="Open Sans"/>
                <a:cs typeface="Open Sans"/>
              </a:rPr>
              <a:t>Trust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91153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800" b="1" dirty="0">
                <a:solidFill>
                  <a:schemeClr val="bg1"/>
                </a:solidFill>
                <a:latin typeface="Open Sans"/>
                <a:cs typeface="Open Sans"/>
              </a:rPr>
              <a:t>Loyalty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168664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Advocacy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067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Customers_Journey_02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Journey Framework.</a:t>
            </a:r>
            <a:endParaRPr lang="ro-RO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3408" y="7002016"/>
            <a:ext cx="504056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Investment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Behavior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3408" y="8946232"/>
            <a:ext cx="504056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Conversions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66738" y="7146032"/>
            <a:ext cx="504056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Regular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Usage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66738" y="8946232"/>
            <a:ext cx="504056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Active Users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68664" y="7146032"/>
            <a:ext cx="504056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Sharing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Behaviors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168664" y="8946232"/>
            <a:ext cx="504056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Feedback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0666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Awareness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1400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4800" b="1" dirty="0">
                <a:solidFill>
                  <a:schemeClr val="bg1"/>
                </a:solidFill>
                <a:latin typeface="Open Sans"/>
                <a:cs typeface="Open Sans"/>
              </a:rPr>
              <a:t>Trust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91153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800" b="1" dirty="0">
                <a:solidFill>
                  <a:schemeClr val="bg1"/>
                </a:solidFill>
                <a:latin typeface="Open Sans"/>
                <a:cs typeface="Open Sans"/>
              </a:rPr>
              <a:t>Loyalty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68664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Advocacy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4097487" y="7318201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Trust Threshold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9325843" y="7706469"/>
            <a:ext cx="5817097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Loyalty Threshold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 rot="5400000">
            <a:off x="14626765" y="8081404"/>
            <a:ext cx="6566967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Advocacy Threshold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527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roduct us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21792247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rgbClr val="DF673B"/>
                </a:solidFill>
                <a:latin typeface="Open Sans Light"/>
                <a:cs typeface="Open Sans Light"/>
              </a:rPr>
              <a:t>Measuring </a:t>
            </a:r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Software Product Success</a:t>
            </a:r>
            <a:r>
              <a:rPr lang="en-US" sz="10000" dirty="0">
                <a:solidFill>
                  <a:srgbClr val="DF673B"/>
                </a:solidFill>
                <a:latin typeface="Open Sans Light"/>
                <a:cs typeface="Open Sans Light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2166600" y="6832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2166600" y="6832600"/>
            <a:ext cx="38100" cy="38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3168" y="5229686"/>
            <a:ext cx="504056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PRODUCT USAGE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65215" y="5284520"/>
            <a:ext cx="6135408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chemeClr val="bg1"/>
                </a:solidFill>
                <a:latin typeface="Open Sans"/>
                <a:cs typeface="Open Sans"/>
              </a:rPr>
              <a:t>PRODUCT OXYGEN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2768" y="2668453"/>
            <a:ext cx="110045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Product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Usage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vs Product Oxygen </a:t>
            </a:r>
          </a:p>
        </p:txBody>
      </p:sp>
    </p:spTree>
    <p:extLst>
      <p:ext uri="{BB962C8B-B14F-4D97-AF65-F5344CB8AC3E}">
        <p14:creationId xmlns:p14="http://schemas.microsoft.com/office/powerpoint/2010/main" val="632921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mension of competition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52" y="449288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28999" y="5273824"/>
            <a:ext cx="2672313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5400" b="1" dirty="0" smtClean="0">
                <a:solidFill>
                  <a:schemeClr val="accent4"/>
                </a:solidFill>
                <a:latin typeface="Open Sans"/>
                <a:cs typeface="Open Sans"/>
              </a:rPr>
              <a:t>SPEED</a:t>
            </a:r>
            <a:endParaRPr kumimoji="0" lang="en-US" sz="5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>
                <a:solidFill>
                  <a:schemeClr val="accent1"/>
                </a:solidFill>
                <a:latin typeface="Open Sans Light"/>
                <a:cs typeface="Open Sans Light"/>
              </a:rPr>
              <a:t>Dimensions</a:t>
            </a:r>
          </a:p>
          <a:p>
            <a:pPr algn="l"/>
            <a:r>
              <a:rPr lang="en-US" sz="10000" dirty="0">
                <a:solidFill>
                  <a:schemeClr val="accent1"/>
                </a:solidFill>
                <a:latin typeface="Open Sans Light"/>
                <a:cs typeface="Open Sans Light"/>
              </a:rPr>
              <a:t>o</a:t>
            </a:r>
            <a:r>
              <a:rPr lang="tr-TR" sz="10000" dirty="0">
                <a:solidFill>
                  <a:schemeClr val="accent1"/>
                </a:solidFill>
                <a:latin typeface="Open Sans Light"/>
                <a:cs typeface="Open Sans Light"/>
              </a:rPr>
              <a:t>f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Competition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Google in your pocket?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8611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duct usage K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22262421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Key </a:t>
            </a:r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Performance Indicators </a:t>
            </a:r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(KPI’s)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4936" y="5535143"/>
            <a:ext cx="8208912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BEHAVIOUR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MEASURES</a:t>
            </a:r>
            <a:endParaRPr lang="en-US" sz="44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0312" y="5535143"/>
            <a:ext cx="5040560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STAKEHOLDER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MEASURES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 flipV="1">
            <a:off x="3839072" y="7202348"/>
            <a:ext cx="5801700" cy="229679"/>
          </a:xfrm>
          <a:prstGeom prst="rect">
            <a:avLst/>
          </a:prstGeom>
          <a:solidFill>
            <a:srgbClr val="A1B5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14527204" y="7202348"/>
            <a:ext cx="5801700" cy="229679"/>
          </a:xfrm>
          <a:prstGeom prst="rect">
            <a:avLst/>
          </a:prstGeom>
          <a:solidFill>
            <a:srgbClr val="A1B5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68375" y="7578080"/>
            <a:ext cx="6014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/>
                </a:solidFill>
                <a:latin typeface="Open Sans"/>
                <a:cs typeface="Open Sans"/>
              </a:rPr>
              <a:t> Trust</a:t>
            </a:r>
          </a:p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/>
                </a:solidFill>
                <a:latin typeface="Open Sans"/>
                <a:cs typeface="Open Sans"/>
              </a:rPr>
              <a:t> Loyalty</a:t>
            </a:r>
            <a:endParaRPr lang="en-US" sz="48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/>
                </a:solidFill>
                <a:latin typeface="Open Sans"/>
                <a:cs typeface="Open Sans"/>
              </a:rPr>
              <a:t> Advocacy</a:t>
            </a:r>
            <a:endParaRPr lang="en-US" sz="48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48384" y="7650088"/>
            <a:ext cx="6014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ROI</a:t>
            </a:r>
            <a:endParaRPr lang="en-US" sz="4800" dirty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Growth</a:t>
            </a:r>
            <a:endParaRPr lang="en-US" sz="4800" dirty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Conversions</a:t>
            </a:r>
            <a:endParaRPr lang="en-US" sz="4800" dirty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57893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TX_ Metrics_Pyramid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8"/>
            <a:ext cx="18937655" cy="236006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Product Metrics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0967864" y="12546632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nl-NL" sz="3600" b="1" dirty="0" smtClean="0">
                <a:solidFill>
                  <a:schemeClr val="accent1"/>
                </a:solidFill>
                <a:latin typeface="Open Sans"/>
                <a:cs typeface="Open Sans"/>
              </a:rPr>
              <a:t>Drive</a:t>
            </a:r>
            <a:endParaRPr lang="nl-NL" sz="3600" b="1" dirty="0">
              <a:solidFill>
                <a:schemeClr val="accent1"/>
              </a:solidFill>
              <a:latin typeface="Open Sans"/>
              <a:cs typeface="Open San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41413" y="2689666"/>
            <a:ext cx="8170267" cy="294419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Relationship Between Different Metrics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0904968" y="8578750"/>
            <a:ext cx="3337203" cy="202366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dirty="0" smtClean="0">
                <a:solidFill>
                  <a:schemeClr val="bg1"/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dirty="0" smtClean="0">
                <a:solidFill>
                  <a:schemeClr val="bg1"/>
                </a:solidFill>
                <a:latin typeface="Open Sans"/>
                <a:cs typeface="Open Sans"/>
              </a:rPr>
              <a:t>Behavior</a:t>
            </a:r>
          </a:p>
          <a:p>
            <a:pPr>
              <a:lnSpc>
                <a:spcPts val="3520"/>
              </a:lnSpc>
            </a:pPr>
            <a:r>
              <a:rPr lang="en-US" dirty="0" smtClean="0">
                <a:solidFill>
                  <a:schemeClr val="bg1"/>
                </a:solidFill>
                <a:latin typeface="Open Sans"/>
                <a:cs typeface="Open Sans"/>
              </a:rPr>
              <a:t>Metrics</a:t>
            </a:r>
            <a:endParaRPr lang="en-US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802626" y="4913784"/>
            <a:ext cx="3670923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ROI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0823848" y="6209928"/>
            <a:ext cx="3670923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NPS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2047984" y="7722096"/>
            <a:ext cx="4032448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Advocacy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855296" y="9234264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nl-NL" sz="3600" b="1" dirty="0">
                <a:solidFill>
                  <a:schemeClr val="accent1"/>
                </a:solidFill>
                <a:latin typeface="Open Sans"/>
                <a:cs typeface="Open Sans"/>
              </a:rPr>
              <a:t>Feeds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7783789" y="8578750"/>
            <a:ext cx="3337203" cy="202366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Feature</a:t>
            </a:r>
            <a:r>
              <a:rPr lang="en-US" b="1" dirty="0" smtClean="0">
                <a:solidFill>
                  <a:schemeClr val="bg1"/>
                </a:solidFill>
                <a:latin typeface="Open Sans"/>
                <a:cs typeface="Open Sans"/>
              </a:rPr>
              <a:t>-</a:t>
            </a:r>
          </a:p>
          <a:p>
            <a:pPr>
              <a:lnSpc>
                <a:spcPts val="3520"/>
              </a:lnSpc>
            </a:pPr>
            <a:r>
              <a:rPr lang="en-US" b="1" dirty="0" smtClean="0">
                <a:solidFill>
                  <a:schemeClr val="bg1"/>
                </a:solidFill>
                <a:latin typeface="Open Sans"/>
                <a:cs typeface="Open Sans"/>
              </a:rPr>
              <a:t>Level  </a:t>
            </a:r>
          </a:p>
          <a:p>
            <a:pPr>
              <a:lnSpc>
                <a:spcPts val="3520"/>
              </a:lnSpc>
            </a:pPr>
            <a:r>
              <a:rPr lang="en-US" b="1" dirty="0" smtClean="0">
                <a:solidFill>
                  <a:schemeClr val="bg1"/>
                </a:solidFill>
                <a:latin typeface="Open Sans"/>
                <a:cs typeface="Open Sans"/>
              </a:rPr>
              <a:t>Metrics</a:t>
            </a:r>
            <a:endParaRPr lang="en-US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5000312" y="4930824"/>
            <a:ext cx="6912768" cy="70304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20"/>
              </a:lnSpc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Business Outcome Metrics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5758716" y="6226968"/>
            <a:ext cx="6912768" cy="70304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20"/>
              </a:lnSpc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Customer Sentiment Metrics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12047984" y="9234264"/>
            <a:ext cx="4032448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  <a:latin typeface="Open Sans"/>
                <a:cs typeface="Open Sans"/>
              </a:rPr>
              <a:t>Loyalty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2047984" y="10674424"/>
            <a:ext cx="4032448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1330875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SWOT_05192017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30760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S.W.O.T.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102768" y="2596445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Strengths, Weaknesses,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Opportunities And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Threats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Positive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2600" y="1881319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Negative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07624" y="4290102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Now</a:t>
            </a:r>
          </a:p>
          <a:p>
            <a:pPr lvl="1" indent="0" algn="r" rtl="0" latinLnBrk="1" hangingPunct="0"/>
            <a:r>
              <a:rPr kumimoji="0" lang="tr-TR" sz="4000" b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/>
                <a:cs typeface="Open Sans"/>
                <a:sym typeface="Calibri"/>
              </a:rPr>
              <a:t>(past)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07624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Future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7520592" y="966631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Threats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7520592" y="5849888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Weaknesses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632160" y="5849888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Strengths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3632161" y="9738320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Opportunities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091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SWOT_0519201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30760" y="1025352"/>
            <a:ext cx="18937655" cy="19116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Strengths.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02768" y="2596446"/>
            <a:ext cx="8567467" cy="107923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What’s going well?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Positive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92600" y="1881319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Negative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07624" y="4290102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Now</a:t>
            </a:r>
          </a:p>
          <a:p>
            <a:pPr lvl="1" indent="0" algn="r" rtl="0" latinLnBrk="1" hangingPunct="0"/>
            <a:r>
              <a:rPr kumimoji="0" lang="tr-TR" sz="4000" b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/>
                <a:cs typeface="Open Sans"/>
                <a:sym typeface="Calibri"/>
              </a:rPr>
              <a:t>(past)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07624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Future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7520592" y="966631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Threats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7520592" y="5849888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Weaknesses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3632160" y="5849888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Strengths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1" y="9738320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Opportunities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55339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30760" y="1025352"/>
            <a:ext cx="18937655" cy="19116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Weaknesses.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2768" y="2596446"/>
            <a:ext cx="8567467" cy="107923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Where are we falling down?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ITX_SWOT_05192017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Positive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2600" y="1881319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Negative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07624" y="4290102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Now</a:t>
            </a:r>
          </a:p>
          <a:p>
            <a:pPr lvl="1" indent="0" algn="r" rtl="0" latinLnBrk="1" hangingPunct="0"/>
            <a:r>
              <a:rPr kumimoji="0" lang="tr-TR" sz="4000" b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/>
                <a:cs typeface="Open Sans"/>
                <a:sym typeface="Calibri"/>
              </a:rPr>
              <a:t>(past)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07624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Future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7520592" y="966631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Threats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849888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Weaknesses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849888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Strengths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3632161" y="9738320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Opportunities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90346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30760" y="1025352"/>
            <a:ext cx="18937655" cy="19116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Opportunities.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02768" y="2596446"/>
            <a:ext cx="8568952" cy="210131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What are the key market opportunities?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ITX_SWOT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Positive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92600" y="1881319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Negative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07624" y="4290102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Now</a:t>
            </a:r>
          </a:p>
          <a:p>
            <a:pPr lvl="1" indent="0" algn="r" rtl="0" latinLnBrk="1" hangingPunct="0"/>
            <a:r>
              <a:rPr kumimoji="0" lang="tr-TR" sz="400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(past)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07624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Future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7520592" y="966631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Threats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7520592" y="5849888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Weaknesses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3632160" y="5849888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Strengths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1" y="9738320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Opportunities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32148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SWOT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30760" y="1025352"/>
            <a:ext cx="18937655" cy="19116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Threats.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2768" y="2596446"/>
            <a:ext cx="8567467" cy="107923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What happens if we do nothing?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Positive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92600" y="1881319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Negative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07624" y="4290102"/>
            <a:ext cx="393240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Now</a:t>
            </a:r>
          </a:p>
          <a:p>
            <a:pPr lvl="1" indent="0" algn="r" rtl="0" latinLnBrk="1" hangingPunct="0"/>
            <a:r>
              <a:rPr kumimoji="0" lang="tr-TR" sz="400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(past)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07624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Future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7520592" y="966631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Threats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849888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Weaknesses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849888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Strengths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3632161" y="9738320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Opportunities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63756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Your_Ecosistem_05032017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Your Ecosystem.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74776" y="2609528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Who We Serve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297945" y="9954344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“They”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7520592" y="5993904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“She/He”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3489629" y="5993904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“I”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3561638" y="9954344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“We”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00156" y="1593287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Internal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92600" y="1593287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External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6360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Individual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63608" y="8650071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Groups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103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Your_Ecosistem_05032017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Your Ecosystem.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74776" y="2609528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Internal Stakeholders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Administrative Users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7297945" y="9954344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“They”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7520592" y="5993904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“She/He”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3561638" y="9954344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“We”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00156" y="1593287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Internal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92600" y="1593287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External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360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Individual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63608" y="8650071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Groups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489629" y="5993904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“I”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52364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Your_Ecosistem_05032017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Your Ecosystem.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74776" y="2609528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Internal Teams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Group Perspectives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3561638" y="9954344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“We”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00156" y="1593287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Internal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92600" y="1593287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External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360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Individual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3608" y="8650071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Groups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7297945" y="9954344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“They”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993904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“She/He”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489629" y="5993904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“I”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41644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mension of competition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56" y="449288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52440" y="11466512"/>
            <a:ext cx="2744321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5400" b="1" dirty="0" smtClean="0">
                <a:solidFill>
                  <a:schemeClr val="accent1"/>
                </a:solidFill>
                <a:latin typeface="Open Sans"/>
                <a:cs typeface="Open Sans"/>
              </a:rPr>
              <a:t>PRICE</a:t>
            </a:r>
            <a:endParaRPr kumimoji="0" lang="en-US" sz="5400" b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>
                <a:solidFill>
                  <a:schemeClr val="accent1"/>
                </a:solidFill>
                <a:latin typeface="Open Sans Light"/>
                <a:cs typeface="Open Sans Light"/>
              </a:rPr>
              <a:t>Dimensions</a:t>
            </a:r>
          </a:p>
          <a:p>
            <a:pPr algn="l"/>
            <a:r>
              <a:rPr lang="en-US" sz="10000" dirty="0">
                <a:solidFill>
                  <a:schemeClr val="accent1"/>
                </a:solidFill>
                <a:latin typeface="Open Sans Light"/>
                <a:cs typeface="Open Sans Light"/>
              </a:rPr>
              <a:t>o</a:t>
            </a:r>
            <a:r>
              <a:rPr lang="tr-TR" sz="10000" dirty="0">
                <a:solidFill>
                  <a:schemeClr val="accent1"/>
                </a:solidFill>
                <a:latin typeface="Open Sans Light"/>
                <a:cs typeface="Open Sans Light"/>
              </a:rPr>
              <a:t>f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Competition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Race to zero?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93299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Your_Ecosistem_0503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Your Ecosystem.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74776" y="2609528"/>
            <a:ext cx="8567467" cy="496855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Consortiums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Customer Groups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Regulatory Entities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00156" y="1593287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Internal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92600" y="1593287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External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360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Individual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3608" y="8650071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Groups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307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Your_Ecosistem_0503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Your Ecosystem.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74776" y="2609528"/>
            <a:ext cx="9793088" cy="648072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Users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Customers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Partners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Sales Channels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7297945" y="9954344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“They”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7520592" y="5993904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“She/He”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561638" y="9954344"/>
            <a:ext cx="3670922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“We”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00156" y="1593287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Internal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92600" y="1593287"/>
            <a:ext cx="345638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External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360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Individual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3608" y="8650071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Groups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5731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e custom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30760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Core Customers.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2768" y="2609528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How Can Technology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Inspire The Right People?</a:t>
            </a:r>
          </a:p>
        </p:txBody>
      </p:sp>
    </p:spTree>
    <p:extLst>
      <p:ext uri="{BB962C8B-B14F-4D97-AF65-F5344CB8AC3E}">
        <p14:creationId xmlns:p14="http://schemas.microsoft.com/office/powerpoint/2010/main" val="1613920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Self_Determination_Theo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Self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Determination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Theory.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5705872"/>
            <a:ext cx="109902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Science of Intrinsic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Motivation.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52040" y="2105472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4"/>
                </a:solidFill>
                <a:latin typeface="Open Sans"/>
                <a:cs typeface="Open Sans"/>
              </a:rPr>
              <a:t>A</a:t>
            </a:r>
            <a:r>
              <a:rPr lang="de-DE" sz="4400" b="1" dirty="0">
                <a:solidFill>
                  <a:schemeClr val="accent4"/>
                </a:solidFill>
                <a:latin typeface="Open Sans"/>
                <a:cs typeface="Open Sans"/>
              </a:rPr>
              <a:t>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92400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 smtClean="0">
                <a:solidFill>
                  <a:schemeClr val="accent3"/>
                </a:solidFill>
                <a:latin typeface="Open Sans"/>
                <a:cs typeface="Open Sans"/>
              </a:rPr>
              <a:t>R</a:t>
            </a:r>
            <a:r>
              <a:rPr lang="de-DE" sz="4400" b="1" dirty="0" smtClean="0">
                <a:solidFill>
                  <a:schemeClr val="accent3"/>
                </a:solidFill>
                <a:latin typeface="Open Sans"/>
                <a:cs typeface="Open Sans"/>
              </a:rPr>
              <a:t>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5656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2"/>
                </a:solidFill>
                <a:latin typeface="Open Sans"/>
                <a:cs typeface="Open Sans"/>
              </a:rPr>
              <a:t>C</a:t>
            </a:r>
            <a:r>
              <a:rPr lang="de-DE" sz="4400" b="1" dirty="0">
                <a:solidFill>
                  <a:schemeClr val="accent2"/>
                </a:solidFill>
                <a:latin typeface="Open Sans"/>
                <a:cs typeface="Open Sans"/>
              </a:rPr>
              <a:t>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08224" y="7722096"/>
            <a:ext cx="396044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21,406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498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Autonomy.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01739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Power of Free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Will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4" name="Picture 3" descr="ITX_Self_Determination_Theo_05192017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3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Self_Determination_Theo_05032017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Watch Your Language.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01739" y="2668453"/>
            <a:ext cx="11350301" cy="411753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“Autonomy Supportive” vs. Coercive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Lexicon of Choice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4" name="Picture 3" descr="ITX_Self_Determination_Theo_05192017-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748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Self_Determination_Theo_05032017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>
                <a:solidFill>
                  <a:schemeClr val="accent4"/>
                </a:solidFill>
                <a:latin typeface="Open Sans Light"/>
                <a:cs typeface="Open Sans Light"/>
              </a:rPr>
              <a:t>Be </a:t>
            </a:r>
            <a:r>
              <a:rPr lang="fr-FR" sz="10000" dirty="0" err="1" smtClean="0">
                <a:solidFill>
                  <a:schemeClr val="accent4"/>
                </a:solidFill>
                <a:latin typeface="Open Sans Light"/>
                <a:cs typeface="Open Sans Light"/>
              </a:rPr>
              <a:t>Human</a:t>
            </a:r>
            <a:r>
              <a:rPr lang="fr-FR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. 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01739" y="2668453"/>
            <a:ext cx="10990261" cy="534167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Human Language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Use Faces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Human Interactions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9" name="Picture 8" descr="ITX_Self_Determination_Theo_05192017-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42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Self_Determination_Theo_05032017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>
                    <a:lumMod val="75000"/>
                  </a:schemeClr>
                </a:solidFill>
                <a:latin typeface="Open Sans Light"/>
                <a:cs typeface="Open Sans Light"/>
              </a:rPr>
              <a:t>Be a G</a:t>
            </a:r>
            <a:r>
              <a:rPr lang="en-US" sz="10000" dirty="0" smtClean="0">
                <a:solidFill>
                  <a:schemeClr val="accent2">
                    <a:lumMod val="75000"/>
                  </a:schemeClr>
                </a:solidFill>
                <a:latin typeface="Open Sans Light"/>
                <a:cs typeface="Open Sans Light"/>
              </a:rPr>
              <a:t>uide.</a:t>
            </a:r>
            <a:endParaRPr lang="en-US" sz="10000" dirty="0">
              <a:solidFill>
                <a:schemeClr val="accent2">
                  <a:lumMod val="75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9" name="Picture 8" descr="ITX_Self_Determination_Theo_05192017-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201739" y="2668453"/>
            <a:ext cx="10198173" cy="483761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Guide vs. Drive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Pull vs. Push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Choice Architecture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3042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Self_Determination_Theo_05032017-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Invest in </a:t>
            </a:r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Search.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01739" y="2668453"/>
            <a:ext cx="10774237" cy="670982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Study Queries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Invest in Solving Search Problems</a:t>
            </a: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9" name="Picture 8" descr="ITX_Self_Determination_Theo_05192017-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6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Self_Determination_Theo_05032017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rgbClr val="DF673B"/>
                </a:solidFill>
                <a:latin typeface="Open Sans Light"/>
                <a:cs typeface="Open Sans Light"/>
              </a:rPr>
              <a:t>Allow Easy Egress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01739" y="2668453"/>
            <a:ext cx="11422309" cy="483761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Real World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Recovery Mindset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Easy Egress and Recovery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9" name="Picture 8" descr="ITX_Self_Determination_Theo_05192017-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9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">
  <a:themeElements>
    <a:clrScheme name="Brights">
      <a:dk1>
        <a:srgbClr val="262626"/>
      </a:dk1>
      <a:lt1>
        <a:srgbClr val="FFFFFF"/>
      </a:lt1>
      <a:dk2>
        <a:srgbClr val="A7A7A7"/>
      </a:dk2>
      <a:lt2>
        <a:srgbClr val="3E3E3E"/>
      </a:lt2>
      <a:accent1>
        <a:srgbClr val="F5AA3F"/>
      </a:accent1>
      <a:accent2>
        <a:srgbClr val="AFBE49"/>
      </a:accent2>
      <a:accent3>
        <a:srgbClr val="3893A3"/>
      </a:accent3>
      <a:accent4>
        <a:srgbClr val="9873B3"/>
      </a:accent4>
      <a:accent5>
        <a:srgbClr val="E34D32"/>
      </a:accent5>
      <a:accent6>
        <a:srgbClr val="715381"/>
      </a:accent6>
      <a:hlink>
        <a:srgbClr val="0000FF"/>
      </a:hlink>
      <a:folHlink>
        <a:srgbClr val="FF00FF"/>
      </a:folHlink>
    </a:clrScheme>
    <a:fontScheme name="Default">
      <a:majorFont>
        <a:latin typeface="Montserrat-Regular"/>
        <a:ea typeface="Montserrat-Regular"/>
        <a:cs typeface="Montserrat-Regular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Montserrat-Regular"/>
        <a:ea typeface="Montserrat-Regular"/>
        <a:cs typeface="Montserrat-Regular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27606</TotalTime>
  <Words>2864</Words>
  <Application>Microsoft Macintosh PowerPoint</Application>
  <PresentationFormat>Custom</PresentationFormat>
  <Paragraphs>1091</Paragraphs>
  <Slides>180</Slides>
  <Notes>178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89" baseType="lpstr">
      <vt:lpstr>Arial</vt:lpstr>
      <vt:lpstr>Calibri</vt:lpstr>
      <vt:lpstr>Helvetica Neue</vt:lpstr>
      <vt:lpstr>Lora</vt:lpstr>
      <vt:lpstr>Montserrat-Regular</vt:lpstr>
      <vt:lpstr>Open Sans</vt:lpstr>
      <vt:lpstr>Open Sans Light</vt:lpstr>
      <vt:lpstr>Open Sans Semibold</vt:lpstr>
      <vt:lpstr>new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Musso</dc:title>
  <dc:subject/>
  <dc:creator/>
  <cp:keywords/>
  <dc:description/>
  <cp:lastModifiedBy>Sean Flaherty</cp:lastModifiedBy>
  <cp:revision>2196</cp:revision>
  <dcterms:modified xsi:type="dcterms:W3CDTF">2017-05-27T14:25:24Z</dcterms:modified>
  <cp:category/>
</cp:coreProperties>
</file>